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2" r:id="rId4"/>
    <p:sldId id="260" r:id="rId5"/>
    <p:sldId id="261" r:id="rId6"/>
    <p:sldId id="263" r:id="rId7"/>
    <p:sldId id="264" r:id="rId8"/>
    <p:sldId id="265" r:id="rId9"/>
    <p:sldId id="266" r:id="rId10"/>
    <p:sldId id="267" r:id="rId11"/>
    <p:sldId id="268" r:id="rId12"/>
    <p:sldId id="269" r:id="rId13"/>
    <p:sldId id="270" r:id="rId14"/>
    <p:sldId id="271" r:id="rId1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9" d="100"/>
          <a:sy n="69" d="100"/>
        </p:scale>
        <p:origin x="-546"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67917A62-297C-43CC-86AE-80E4A5ED81BC}" type="datetimeFigureOut">
              <a:rPr lang="ru-RU" smtClean="0"/>
              <a:pPr/>
              <a:t>04.02.2013</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DAA6ABF7-8070-45B7-83A3-DD056395F247}" type="slidenum">
              <a:rPr lang="ru-RU" smtClean="0"/>
              <a:pPr/>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67917A62-297C-43CC-86AE-80E4A5ED81BC}" type="datetimeFigureOut">
              <a:rPr lang="ru-RU" smtClean="0"/>
              <a:pPr/>
              <a:t>04.02.2013</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DAA6ABF7-8070-45B7-83A3-DD056395F247}"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67917A62-297C-43CC-86AE-80E4A5ED81BC}" type="datetimeFigureOut">
              <a:rPr lang="ru-RU" smtClean="0"/>
              <a:pPr/>
              <a:t>04.02.2013</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DAA6ABF7-8070-45B7-83A3-DD056395F247}"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67917A62-297C-43CC-86AE-80E4A5ED81BC}" type="datetimeFigureOut">
              <a:rPr lang="ru-RU" smtClean="0"/>
              <a:pPr/>
              <a:t>04.02.2013</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DAA6ABF7-8070-45B7-83A3-DD056395F247}"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67917A62-297C-43CC-86AE-80E4A5ED81BC}" type="datetimeFigureOut">
              <a:rPr lang="ru-RU" smtClean="0"/>
              <a:pPr/>
              <a:t>04.02.2013</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DAA6ABF7-8070-45B7-83A3-DD056395F247}" type="slidenum">
              <a:rPr lang="ru-RU" smtClean="0"/>
              <a:pPr/>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67917A62-297C-43CC-86AE-80E4A5ED81BC}" type="datetimeFigureOut">
              <a:rPr lang="ru-RU" smtClean="0"/>
              <a:pPr/>
              <a:t>04.02.2013</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DAA6ABF7-8070-45B7-83A3-DD056395F247}"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67917A62-297C-43CC-86AE-80E4A5ED81BC}" type="datetimeFigureOut">
              <a:rPr lang="ru-RU" smtClean="0"/>
              <a:pPr/>
              <a:t>04.02.2013</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DAA6ABF7-8070-45B7-83A3-DD056395F247}"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67917A62-297C-43CC-86AE-80E4A5ED81BC}" type="datetimeFigureOut">
              <a:rPr lang="ru-RU" smtClean="0"/>
              <a:pPr/>
              <a:t>04.02.2013</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DAA6ABF7-8070-45B7-83A3-DD056395F247}"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67917A62-297C-43CC-86AE-80E4A5ED81BC}" type="datetimeFigureOut">
              <a:rPr lang="ru-RU" smtClean="0"/>
              <a:pPr/>
              <a:t>04.02.2013</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DAA6ABF7-8070-45B7-83A3-DD056395F247}" type="slidenum">
              <a:rPr lang="ru-RU" smtClean="0"/>
              <a:pPr/>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67917A62-297C-43CC-86AE-80E4A5ED81BC}" type="datetimeFigureOut">
              <a:rPr lang="ru-RU" smtClean="0"/>
              <a:pPr/>
              <a:t>04.02.2013</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DAA6ABF7-8070-45B7-83A3-DD056395F247}"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67917A62-297C-43CC-86AE-80E4A5ED81BC}" type="datetimeFigureOut">
              <a:rPr lang="ru-RU" smtClean="0"/>
              <a:pPr/>
              <a:t>04.02.2013</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DAA6ABF7-8070-45B7-83A3-DD056395F247}" type="slidenum">
              <a:rPr lang="ru-RU" smtClean="0"/>
              <a:pPr/>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7917A62-297C-43CC-86AE-80E4A5ED81BC}" type="datetimeFigureOut">
              <a:rPr lang="ru-RU" smtClean="0"/>
              <a:pPr/>
              <a:t>04.02.2013</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DAA6ABF7-8070-45B7-83A3-DD056395F247}" type="slidenum">
              <a:rPr lang="ru-RU" smtClean="0"/>
              <a:pPr/>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tiff"/><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33.tiff"/><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4.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32560" y="359898"/>
            <a:ext cx="7406640" cy="5640870"/>
          </a:xfrm>
        </p:spPr>
        <p:txBody>
          <a:bodyPr>
            <a:normAutofit fontScale="90000"/>
          </a:bodyPr>
          <a:lstStyle/>
          <a:p>
            <a:pPr algn="r"/>
            <a:r>
              <a:rPr lang="ru-RU" sz="2700" b="1" dirty="0" smtClean="0"/>
              <a:t>МОУ детский сад </a:t>
            </a:r>
            <a:r>
              <a:rPr lang="ru-RU" sz="2700" b="1" smtClean="0"/>
              <a:t>№ 289</a:t>
            </a:r>
            <a:br>
              <a:rPr lang="ru-RU" sz="2700" b="1" smtClean="0"/>
            </a:br>
            <a:r>
              <a:rPr lang="ru-RU" sz="2700" b="1" smtClean="0"/>
              <a:t> </a:t>
            </a:r>
            <a:r>
              <a:rPr lang="ru-RU" sz="2700" b="1" dirty="0" smtClean="0"/>
              <a:t>Красноармейский район г. Волгоград</a:t>
            </a:r>
            <a:br>
              <a:rPr lang="ru-RU" sz="2700" b="1" dirty="0" smtClean="0"/>
            </a:br>
            <a:r>
              <a:rPr lang="ru-RU" sz="2700" b="1" dirty="0" smtClean="0"/>
              <a:t> </a:t>
            </a:r>
            <a:r>
              <a:rPr lang="ru-RU" b="1" dirty="0" smtClean="0"/>
              <a:t>Развитие художественно-творческих способностей детей старшего дошкольного возраста через ознакомление с народным календарем.</a:t>
            </a:r>
            <a:br>
              <a:rPr lang="ru-RU" b="1" dirty="0" smtClean="0"/>
            </a:br>
            <a:r>
              <a:rPr lang="ru-RU" sz="2000" b="1" dirty="0" smtClean="0"/>
              <a:t>Опыт работы воспитателя</a:t>
            </a:r>
            <a:br>
              <a:rPr lang="ru-RU" sz="2000" b="1" dirty="0" smtClean="0"/>
            </a:br>
            <a:r>
              <a:rPr lang="ru-RU" sz="2000" b="1" dirty="0" smtClean="0"/>
              <a:t> 1 квалификационной категории</a:t>
            </a:r>
            <a:br>
              <a:rPr lang="ru-RU" sz="2000" b="1" dirty="0" smtClean="0"/>
            </a:br>
            <a:r>
              <a:rPr lang="ru-RU" sz="2000" b="1" dirty="0" smtClean="0"/>
              <a:t>Ивановой Н.А. </a:t>
            </a:r>
            <a:br>
              <a:rPr lang="ru-RU" sz="2000" b="1" dirty="0" smtClean="0"/>
            </a:br>
            <a:r>
              <a:rPr lang="ru-RU" sz="2000" b="1" dirty="0" smtClean="0"/>
              <a:t>МОУ детского сада № 289  </a:t>
            </a:r>
            <a:endParaRPr lang="ru-RU"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1071538" y="571480"/>
            <a:ext cx="7862150" cy="5676920"/>
          </a:xfrm>
        </p:spPr>
        <p:txBody>
          <a:bodyPr>
            <a:normAutofit/>
          </a:bodyPr>
          <a:lstStyle/>
          <a:p>
            <a:r>
              <a:rPr lang="ru-RU" sz="1800" b="1" dirty="0" smtClean="0">
                <a:solidFill>
                  <a:schemeClr val="tx2"/>
                </a:solidFill>
              </a:rPr>
              <a:t>И так для развития  художественно-творческих способностей  у старших дошкольников  можно рекомендовать следующие методы и приемы:</a:t>
            </a:r>
          </a:p>
          <a:p>
            <a:pPr>
              <a:buFont typeface="Wingdings" pitchFamily="2" charset="2"/>
              <a:buChar char="v"/>
            </a:pPr>
            <a:r>
              <a:rPr lang="ru-RU" sz="1600" b="1" i="1" dirty="0" smtClean="0">
                <a:solidFill>
                  <a:schemeClr val="accent3">
                    <a:lumMod val="75000"/>
                  </a:schemeClr>
                </a:solidFill>
              </a:rPr>
              <a:t>Наблюдение явлений природы;</a:t>
            </a:r>
          </a:p>
          <a:p>
            <a:pPr>
              <a:buFont typeface="Wingdings" pitchFamily="2" charset="2"/>
              <a:buChar char="v"/>
            </a:pPr>
            <a:r>
              <a:rPr lang="ru-RU" sz="1600" b="1" i="1" dirty="0" smtClean="0">
                <a:solidFill>
                  <a:schemeClr val="accent3">
                    <a:lumMod val="75000"/>
                  </a:schemeClr>
                </a:solidFill>
              </a:rPr>
              <a:t>Рассматривание картин и иллюстраций;</a:t>
            </a:r>
          </a:p>
          <a:p>
            <a:pPr>
              <a:buFont typeface="Wingdings" pitchFamily="2" charset="2"/>
              <a:buChar char="v"/>
            </a:pPr>
            <a:r>
              <a:rPr lang="ru-RU" sz="1600" b="1" i="1" dirty="0" smtClean="0">
                <a:solidFill>
                  <a:schemeClr val="accent3">
                    <a:lumMod val="75000"/>
                  </a:schemeClr>
                </a:solidFill>
              </a:rPr>
              <a:t>Использование компьютерных технологий;</a:t>
            </a:r>
          </a:p>
          <a:p>
            <a:pPr>
              <a:buFont typeface="Wingdings" pitchFamily="2" charset="2"/>
              <a:buChar char="v"/>
            </a:pPr>
            <a:r>
              <a:rPr lang="ru-RU" sz="1600" b="1" i="1" dirty="0" smtClean="0">
                <a:solidFill>
                  <a:schemeClr val="accent3">
                    <a:lumMod val="75000"/>
                  </a:schemeClr>
                </a:solidFill>
              </a:rPr>
              <a:t>Беседы о средствах выразительности;</a:t>
            </a:r>
          </a:p>
          <a:p>
            <a:pPr>
              <a:buFont typeface="Wingdings" pitchFamily="2" charset="2"/>
              <a:buChar char="v"/>
            </a:pPr>
            <a:r>
              <a:rPr lang="ru-RU" sz="1600" b="1" i="1" dirty="0" smtClean="0">
                <a:solidFill>
                  <a:schemeClr val="accent3">
                    <a:lumMod val="75000"/>
                  </a:schemeClr>
                </a:solidFill>
              </a:rPr>
              <a:t>Чтение художественной литературы с последующим обсуждением содержания рисунка, заучивание фольклора;</a:t>
            </a:r>
          </a:p>
          <a:p>
            <a:pPr>
              <a:buFont typeface="Wingdings" pitchFamily="2" charset="2"/>
              <a:buChar char="v"/>
            </a:pPr>
            <a:r>
              <a:rPr lang="ru-RU" sz="1600" b="1" i="1" dirty="0" smtClean="0">
                <a:solidFill>
                  <a:schemeClr val="accent3">
                    <a:lumMod val="75000"/>
                  </a:schemeClr>
                </a:solidFill>
              </a:rPr>
              <a:t>Моделирование .</a:t>
            </a:r>
          </a:p>
          <a:p>
            <a:pPr>
              <a:buNone/>
            </a:pPr>
            <a:r>
              <a:rPr lang="ru-RU" sz="1600" b="1" dirty="0" smtClean="0">
                <a:solidFill>
                  <a:schemeClr val="tx2"/>
                </a:solidFill>
              </a:rPr>
              <a:t>Виды творческой деятельности:</a:t>
            </a:r>
          </a:p>
          <a:p>
            <a:pPr>
              <a:buFont typeface="Wingdings" pitchFamily="2" charset="2"/>
              <a:buChar char="Ø"/>
            </a:pPr>
            <a:r>
              <a:rPr lang="ru-RU" sz="1600" b="1" dirty="0" smtClean="0">
                <a:solidFill>
                  <a:schemeClr val="tx2"/>
                </a:solidFill>
              </a:rPr>
              <a:t>Рисование с натуры, предметное;</a:t>
            </a:r>
          </a:p>
          <a:p>
            <a:pPr>
              <a:buFont typeface="Wingdings" pitchFamily="2" charset="2"/>
              <a:buChar char="Ø"/>
            </a:pPr>
            <a:r>
              <a:rPr lang="ru-RU" sz="1600" b="1" dirty="0" smtClean="0">
                <a:solidFill>
                  <a:schemeClr val="tx2"/>
                </a:solidFill>
              </a:rPr>
              <a:t>Рисование на различные темы (сюжетное);</a:t>
            </a:r>
          </a:p>
          <a:p>
            <a:pPr>
              <a:buFont typeface="Wingdings" pitchFamily="2" charset="2"/>
              <a:buChar char="Ø"/>
            </a:pPr>
            <a:r>
              <a:rPr lang="ru-RU" sz="1600" b="1" dirty="0" smtClean="0">
                <a:solidFill>
                  <a:schemeClr val="tx2"/>
                </a:solidFill>
              </a:rPr>
              <a:t>Декоративное рисование;</a:t>
            </a:r>
          </a:p>
          <a:p>
            <a:pPr>
              <a:buFont typeface="Wingdings" pitchFamily="2" charset="2"/>
              <a:buChar char="Ø"/>
            </a:pPr>
            <a:r>
              <a:rPr lang="ru-RU" sz="1600" b="1" dirty="0" smtClean="0">
                <a:solidFill>
                  <a:schemeClr val="tx2"/>
                </a:solidFill>
              </a:rPr>
              <a:t>Аппликация из бумаги, использование природного материала;</a:t>
            </a:r>
          </a:p>
          <a:p>
            <a:pPr>
              <a:buFont typeface="Wingdings" pitchFamily="2" charset="2"/>
              <a:buChar char="Ø"/>
            </a:pPr>
            <a:r>
              <a:rPr lang="ru-RU" sz="1600" b="1" dirty="0" smtClean="0">
                <a:solidFill>
                  <a:schemeClr val="tx2"/>
                </a:solidFill>
              </a:rPr>
              <a:t>Лепка из глины, пластилина, соленого теста;</a:t>
            </a:r>
          </a:p>
          <a:p>
            <a:pPr>
              <a:buFont typeface="Wingdings" pitchFamily="2" charset="2"/>
              <a:buChar char="Ø"/>
            </a:pPr>
            <a:r>
              <a:rPr lang="ru-RU" sz="1600" b="1" dirty="0" smtClean="0">
                <a:solidFill>
                  <a:schemeClr val="tx2"/>
                </a:solidFill>
              </a:rPr>
              <a:t>Коллективные работы.</a:t>
            </a:r>
            <a:endParaRPr lang="ru-RU" sz="1600" b="1" dirty="0">
              <a:solidFill>
                <a:schemeClr val="tx2"/>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sz="half" idx="1"/>
          </p:nvPr>
        </p:nvSpPr>
        <p:spPr>
          <a:xfrm>
            <a:off x="500034" y="214290"/>
            <a:ext cx="3857652" cy="6643710"/>
          </a:xfrm>
        </p:spPr>
        <p:txBody>
          <a:bodyPr>
            <a:normAutofit/>
          </a:bodyPr>
          <a:lstStyle/>
          <a:p>
            <a:pPr algn="just"/>
            <a:r>
              <a:rPr lang="ru-RU" sz="1600" dirty="0" smtClean="0"/>
              <a:t>В детском саду оборудована комната  Русского быта, в которой собраны предметы обихода наших предков, проживавших на территории нашей области.  Рассматривание их позволяет детям более наглядно узнавать историю быта русских людей. </a:t>
            </a:r>
          </a:p>
          <a:p>
            <a:pPr algn="just"/>
            <a:r>
              <a:rPr lang="ru-RU" sz="1600" dirty="0" smtClean="0"/>
              <a:t>Мною преобразована развивающая среда в группе – это уголок  Народно-православный календарь. В этом уголке подобраны наглядно –дидактические пособия, доступны для детей материалы для воплощения творческой фантазии.</a:t>
            </a:r>
            <a:endParaRPr lang="ru-RU" sz="1600" dirty="0"/>
          </a:p>
        </p:txBody>
      </p:sp>
      <p:pic>
        <p:nvPicPr>
          <p:cNvPr id="3074" name="Picture 2" descr="D:\Марина\фотографии\РАЗВИВАЮЩАЯ СРЕДА\DSCN0744.jpg"/>
          <p:cNvPicPr>
            <a:picLocks noGrp="1" noChangeAspect="1" noChangeArrowheads="1"/>
          </p:cNvPicPr>
          <p:nvPr>
            <p:ph sz="half" idx="2"/>
          </p:nvPr>
        </p:nvPicPr>
        <p:blipFill>
          <a:blip r:embed="rId2" cstate="print"/>
          <a:srcRect/>
          <a:stretch>
            <a:fillRect/>
          </a:stretch>
        </p:blipFill>
        <p:spPr bwMode="auto">
          <a:xfrm>
            <a:off x="5214942" y="285728"/>
            <a:ext cx="3657600" cy="2743200"/>
          </a:xfrm>
          <a:prstGeom prst="rect">
            <a:avLst/>
          </a:prstGeom>
          <a:ln>
            <a:noFill/>
          </a:ln>
          <a:effectLst>
            <a:softEdge rad="112500"/>
          </a:effectLst>
        </p:spPr>
      </p:pic>
      <p:pic>
        <p:nvPicPr>
          <p:cNvPr id="3075" name="Picture 3" descr="D:\Марина\фотографии\баннер\Безымянный9.tif"/>
          <p:cNvPicPr>
            <a:picLocks noChangeAspect="1" noChangeArrowheads="1"/>
          </p:cNvPicPr>
          <p:nvPr/>
        </p:nvPicPr>
        <p:blipFill>
          <a:blip r:embed="rId3" cstate="print"/>
          <a:srcRect/>
          <a:stretch>
            <a:fillRect/>
          </a:stretch>
        </p:blipFill>
        <p:spPr bwMode="auto">
          <a:xfrm>
            <a:off x="6429388" y="3000372"/>
            <a:ext cx="2469686" cy="3604732"/>
          </a:xfrm>
          <a:prstGeom prst="rect">
            <a:avLst/>
          </a:prstGeom>
          <a:ln>
            <a:noFill/>
          </a:ln>
          <a:effectLst>
            <a:softEdge rad="112500"/>
          </a:effectLst>
        </p:spPr>
      </p:pic>
      <p:pic>
        <p:nvPicPr>
          <p:cNvPr id="3076" name="Picture 4" descr="D:\Марина\фотографии\фото\Безымянный14.tif"/>
          <p:cNvPicPr>
            <a:picLocks noChangeAspect="1" noChangeArrowheads="1"/>
          </p:cNvPicPr>
          <p:nvPr/>
        </p:nvPicPr>
        <p:blipFill>
          <a:blip r:embed="rId4" cstate="print"/>
          <a:srcRect/>
          <a:stretch>
            <a:fillRect/>
          </a:stretch>
        </p:blipFill>
        <p:spPr bwMode="auto">
          <a:xfrm>
            <a:off x="4357686" y="3000372"/>
            <a:ext cx="2214578" cy="357863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0" fill="hold"/>
                                        <p:tgtEl>
                                          <p:spTgt spid="3076"/>
                                        </p:tgtEl>
                                        <p:attrNameLst>
                                          <p:attrName>ppt_x</p:attrName>
                                        </p:attrNameLst>
                                      </p:cBhvr>
                                      <p:tavLst>
                                        <p:tav tm="0">
                                          <p:val>
                                            <p:strVal val="#ppt_x"/>
                                          </p:val>
                                        </p:tav>
                                        <p:tav tm="100000">
                                          <p:val>
                                            <p:strVal val="#ppt_x"/>
                                          </p:val>
                                        </p:tav>
                                      </p:tavLst>
                                    </p:anim>
                                    <p:anim calcmode="lin" valueType="num">
                                      <p:cBhvr additive="base">
                                        <p:cTn id="8" dur="5000" fill="hold"/>
                                        <p:tgtEl>
                                          <p:spTgt spid="3076"/>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7" presetClass="entr" presetSubtype="4" fill="hold" nodeType="after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additive="base">
                                        <p:cTn id="12" dur="5000" fill="hold"/>
                                        <p:tgtEl>
                                          <p:spTgt spid="3075"/>
                                        </p:tgtEl>
                                        <p:attrNameLst>
                                          <p:attrName>ppt_x</p:attrName>
                                        </p:attrNameLst>
                                      </p:cBhvr>
                                      <p:tavLst>
                                        <p:tav tm="0">
                                          <p:val>
                                            <p:strVal val="#ppt_x"/>
                                          </p:val>
                                        </p:tav>
                                        <p:tav tm="100000">
                                          <p:val>
                                            <p:strVal val="#ppt_x"/>
                                          </p:val>
                                        </p:tav>
                                      </p:tavLst>
                                    </p:anim>
                                    <p:anim calcmode="lin" valueType="num">
                                      <p:cBhvr additive="base">
                                        <p:cTn id="13" dur="5000" fill="hold"/>
                                        <p:tgtEl>
                                          <p:spTgt spid="3075"/>
                                        </p:tgtEl>
                                        <p:attrNameLst>
                                          <p:attrName>ppt_y</p:attrName>
                                        </p:attrNameLst>
                                      </p:cBhvr>
                                      <p:tavLst>
                                        <p:tav tm="0">
                                          <p:val>
                                            <p:strVal val="1+#ppt_h/2"/>
                                          </p:val>
                                        </p:tav>
                                        <p:tav tm="100000">
                                          <p:val>
                                            <p:strVal val="#ppt_y"/>
                                          </p:val>
                                        </p:tav>
                                      </p:tavLst>
                                    </p:anim>
                                  </p:childTnLst>
                                </p:cTn>
                              </p:par>
                            </p:childTnLst>
                          </p:cTn>
                        </p:par>
                        <p:par>
                          <p:cTn id="14" fill="hold">
                            <p:stCondLst>
                              <p:cond delay="10000"/>
                            </p:stCondLst>
                            <p:childTnLst>
                              <p:par>
                                <p:cTn id="15" presetID="7" presetClass="entr" presetSubtype="4" fill="hold" nodeType="after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additive="base">
                                        <p:cTn id="17" dur="5000" fill="hold"/>
                                        <p:tgtEl>
                                          <p:spTgt spid="3074"/>
                                        </p:tgtEl>
                                        <p:attrNameLst>
                                          <p:attrName>ppt_x</p:attrName>
                                        </p:attrNameLst>
                                      </p:cBhvr>
                                      <p:tavLst>
                                        <p:tav tm="0">
                                          <p:val>
                                            <p:strVal val="#ppt_x"/>
                                          </p:val>
                                        </p:tav>
                                        <p:tav tm="100000">
                                          <p:val>
                                            <p:strVal val="#ppt_x"/>
                                          </p:val>
                                        </p:tav>
                                      </p:tavLst>
                                    </p:anim>
                                    <p:anim calcmode="lin" valueType="num">
                                      <p:cBhvr additive="base">
                                        <p:cTn id="18" dur="50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1435608" y="142852"/>
            <a:ext cx="3657600" cy="6500858"/>
          </a:xfrm>
        </p:spPr>
        <p:txBody>
          <a:bodyPr>
            <a:normAutofit fontScale="92500" lnSpcReduction="10000"/>
          </a:bodyPr>
          <a:lstStyle/>
          <a:p>
            <a:pPr algn="just"/>
            <a:r>
              <a:rPr lang="ru-RU" sz="1600" b="1" dirty="0" smtClean="0">
                <a:solidFill>
                  <a:schemeClr val="tx2"/>
                </a:solidFill>
              </a:rPr>
              <a:t>Родители должны стать непременным участником  воспитательно-образовательного процесса. </a:t>
            </a:r>
          </a:p>
          <a:p>
            <a:pPr algn="just"/>
            <a:r>
              <a:rPr lang="ru-RU" sz="1600" b="1" dirty="0" smtClean="0">
                <a:solidFill>
                  <a:schemeClr val="tx2"/>
                </a:solidFill>
              </a:rPr>
              <a:t>Начиная свою работу  я провела анкетирование родителей, хотела узнать мнение  и отношение к приобщению детей к истокам  народной культуры. Результаты показали, что молодым родителям , зачастую, необходимо самим помочь сохранить свою духовность, разобраться в окружающей их действительности, помочь выбрать ориентиры для воспитания детей. С этой целью провожу открытые показы образовательной деятельности, консультации, индивидуальные беседы. Наши родители помогают создавать костюмы для праздников, приобретают или делают своими руками различные музыкальные инструменты, активно </a:t>
            </a:r>
            <a:r>
              <a:rPr lang="ru-RU" sz="1600" b="1" dirty="0" err="1" smtClean="0">
                <a:solidFill>
                  <a:schemeClr val="tx2"/>
                </a:solidFill>
              </a:rPr>
              <a:t>прини</a:t>
            </a:r>
            <a:r>
              <a:rPr lang="ru-RU" sz="1600" b="1" dirty="0" smtClean="0">
                <a:solidFill>
                  <a:schemeClr val="tx2"/>
                </a:solidFill>
              </a:rPr>
              <a:t> мают участие в проведении выставок творчества.</a:t>
            </a:r>
            <a:endParaRPr lang="ru-RU" sz="1600" b="1" dirty="0">
              <a:solidFill>
                <a:schemeClr val="tx2"/>
              </a:solidFill>
            </a:endParaRPr>
          </a:p>
        </p:txBody>
      </p:sp>
      <p:pic>
        <p:nvPicPr>
          <p:cNvPr id="4099" name="Picture 3" descr="D:\Марина\фотографии\фото\oc25^015.jpg"/>
          <p:cNvPicPr>
            <a:picLocks noGrp="1" noChangeAspect="1" noChangeArrowheads="1"/>
          </p:cNvPicPr>
          <p:nvPr>
            <p:ph sz="half" idx="2"/>
          </p:nvPr>
        </p:nvPicPr>
        <p:blipFill>
          <a:blip r:embed="rId2" cstate="print"/>
          <a:srcRect/>
          <a:stretch>
            <a:fillRect/>
          </a:stretch>
        </p:blipFill>
        <p:spPr bwMode="auto">
          <a:xfrm>
            <a:off x="5214942" y="214290"/>
            <a:ext cx="3657600" cy="2258743"/>
          </a:xfrm>
          <a:prstGeom prst="rect">
            <a:avLst/>
          </a:prstGeom>
          <a:noFill/>
        </p:spPr>
      </p:pic>
      <p:pic>
        <p:nvPicPr>
          <p:cNvPr id="4101" name="Picture 5"/>
          <p:cNvPicPr>
            <a:picLocks noChangeAspect="1" noChangeArrowheads="1"/>
          </p:cNvPicPr>
          <p:nvPr/>
        </p:nvPicPr>
        <p:blipFill>
          <a:blip r:embed="rId3"/>
          <a:srcRect/>
          <a:stretch>
            <a:fillRect/>
          </a:stretch>
        </p:blipFill>
        <p:spPr bwMode="auto">
          <a:xfrm>
            <a:off x="6357950" y="0"/>
            <a:ext cx="2557458" cy="2625961"/>
          </a:xfrm>
          <a:prstGeom prst="rect">
            <a:avLst/>
          </a:prstGeom>
          <a:noFill/>
          <a:ln w="9525">
            <a:noFill/>
            <a:miter lim="800000"/>
            <a:headEnd/>
            <a:tailEnd/>
          </a:ln>
          <a:effectLst/>
        </p:spPr>
      </p:pic>
      <p:pic>
        <p:nvPicPr>
          <p:cNvPr id="4102" name="Picture 6" descr="D:\Марина\фотографии\фото\oc25^026.jpg"/>
          <p:cNvPicPr>
            <a:picLocks noChangeAspect="1" noChangeArrowheads="1"/>
          </p:cNvPicPr>
          <p:nvPr/>
        </p:nvPicPr>
        <p:blipFill>
          <a:blip r:embed="rId4" cstate="print"/>
          <a:srcRect/>
          <a:stretch>
            <a:fillRect/>
          </a:stretch>
        </p:blipFill>
        <p:spPr bwMode="auto">
          <a:xfrm>
            <a:off x="5178119" y="714356"/>
            <a:ext cx="3965881" cy="1857364"/>
          </a:xfrm>
          <a:prstGeom prst="rect">
            <a:avLst/>
          </a:prstGeom>
          <a:noFill/>
        </p:spPr>
      </p:pic>
      <p:pic>
        <p:nvPicPr>
          <p:cNvPr id="4103" name="Picture 7" descr="D:\Марина\фотографии\фото\oc25^028.jpg"/>
          <p:cNvPicPr>
            <a:picLocks noChangeAspect="1" noChangeArrowheads="1"/>
          </p:cNvPicPr>
          <p:nvPr/>
        </p:nvPicPr>
        <p:blipFill>
          <a:blip r:embed="rId5" cstate="print"/>
          <a:srcRect/>
          <a:stretch>
            <a:fillRect/>
          </a:stretch>
        </p:blipFill>
        <p:spPr bwMode="auto">
          <a:xfrm>
            <a:off x="5127260" y="1357298"/>
            <a:ext cx="4016740" cy="1881183"/>
          </a:xfrm>
          <a:prstGeom prst="rect">
            <a:avLst/>
          </a:prstGeom>
          <a:noFill/>
        </p:spPr>
      </p:pic>
      <p:pic>
        <p:nvPicPr>
          <p:cNvPr id="4104" name="Picture 8"/>
          <p:cNvPicPr>
            <a:picLocks noChangeAspect="1" noChangeArrowheads="1"/>
          </p:cNvPicPr>
          <p:nvPr/>
        </p:nvPicPr>
        <p:blipFill>
          <a:blip r:embed="rId6"/>
          <a:srcRect/>
          <a:stretch>
            <a:fillRect/>
          </a:stretch>
        </p:blipFill>
        <p:spPr bwMode="auto">
          <a:xfrm>
            <a:off x="5143504" y="2000240"/>
            <a:ext cx="3782445" cy="2357430"/>
          </a:xfrm>
          <a:prstGeom prst="rect">
            <a:avLst/>
          </a:prstGeom>
          <a:noFill/>
          <a:ln w="9525">
            <a:noFill/>
            <a:miter lim="800000"/>
            <a:headEnd/>
            <a:tailEnd/>
          </a:ln>
          <a:effectLst/>
        </p:spPr>
      </p:pic>
      <p:pic>
        <p:nvPicPr>
          <p:cNvPr id="4105" name="Picture 9"/>
          <p:cNvPicPr>
            <a:picLocks noChangeAspect="1" noChangeArrowheads="1"/>
          </p:cNvPicPr>
          <p:nvPr/>
        </p:nvPicPr>
        <p:blipFill>
          <a:blip r:embed="rId7"/>
          <a:srcRect/>
          <a:stretch>
            <a:fillRect/>
          </a:stretch>
        </p:blipFill>
        <p:spPr bwMode="auto">
          <a:xfrm>
            <a:off x="4929190" y="2714620"/>
            <a:ext cx="3918138" cy="2615129"/>
          </a:xfrm>
          <a:prstGeom prst="rect">
            <a:avLst/>
          </a:prstGeom>
          <a:noFill/>
          <a:ln w="9525">
            <a:noFill/>
            <a:miter lim="800000"/>
            <a:headEnd/>
            <a:tailEnd/>
          </a:ln>
          <a:effectLst/>
        </p:spPr>
      </p:pic>
      <p:pic>
        <p:nvPicPr>
          <p:cNvPr id="4107" name="Picture 11"/>
          <p:cNvPicPr>
            <a:picLocks noChangeAspect="1" noChangeArrowheads="1"/>
          </p:cNvPicPr>
          <p:nvPr/>
        </p:nvPicPr>
        <p:blipFill>
          <a:blip r:embed="rId8"/>
          <a:srcRect/>
          <a:stretch>
            <a:fillRect/>
          </a:stretch>
        </p:blipFill>
        <p:spPr bwMode="auto">
          <a:xfrm>
            <a:off x="5500694" y="3297079"/>
            <a:ext cx="3643306" cy="2731209"/>
          </a:xfrm>
          <a:prstGeom prst="rect">
            <a:avLst/>
          </a:prstGeom>
          <a:noFill/>
          <a:ln w="9525">
            <a:noFill/>
            <a:miter lim="800000"/>
            <a:headEnd/>
            <a:tailEnd/>
          </a:ln>
          <a:effectLst/>
        </p:spPr>
      </p:pic>
      <p:pic>
        <p:nvPicPr>
          <p:cNvPr id="4109" name="Picture 13"/>
          <p:cNvPicPr>
            <a:picLocks noChangeAspect="1" noChangeArrowheads="1"/>
          </p:cNvPicPr>
          <p:nvPr/>
        </p:nvPicPr>
        <p:blipFill>
          <a:blip r:embed="rId9"/>
          <a:srcRect/>
          <a:stretch>
            <a:fillRect/>
          </a:stretch>
        </p:blipFill>
        <p:spPr bwMode="auto">
          <a:xfrm>
            <a:off x="5214941" y="3857628"/>
            <a:ext cx="4000499" cy="300037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0" fill="hold"/>
                                        <p:tgtEl>
                                          <p:spTgt spid="4099"/>
                                        </p:tgtEl>
                                        <p:attrNameLst>
                                          <p:attrName>ppt_x</p:attrName>
                                        </p:attrNameLst>
                                      </p:cBhvr>
                                      <p:tavLst>
                                        <p:tav tm="0">
                                          <p:val>
                                            <p:strVal val="#ppt_x"/>
                                          </p:val>
                                        </p:tav>
                                        <p:tav tm="100000">
                                          <p:val>
                                            <p:strVal val="#ppt_x"/>
                                          </p:val>
                                        </p:tav>
                                      </p:tavLst>
                                    </p:anim>
                                    <p:anim calcmode="lin" valueType="num">
                                      <p:cBhvr additive="base">
                                        <p:cTn id="8" dur="5000" fill="hold"/>
                                        <p:tgtEl>
                                          <p:spTgt spid="4099"/>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3" presetClass="entr" presetSubtype="10" fill="hold" nodeType="after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blinds(horizontal)">
                                      <p:cBhvr>
                                        <p:cTn id="12" dur="5000"/>
                                        <p:tgtEl>
                                          <p:spTgt spid="4101"/>
                                        </p:tgtEl>
                                      </p:cBhvr>
                                    </p:animEffect>
                                  </p:childTnLst>
                                </p:cTn>
                              </p:par>
                            </p:childTnLst>
                          </p:cTn>
                        </p:par>
                        <p:par>
                          <p:cTn id="13" fill="hold">
                            <p:stCondLst>
                              <p:cond delay="10000"/>
                            </p:stCondLst>
                            <p:childTnLst>
                              <p:par>
                                <p:cTn id="14" presetID="4" presetClass="entr" presetSubtype="16" fill="hold" nodeType="after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box(in)">
                                      <p:cBhvr>
                                        <p:cTn id="16" dur="5000"/>
                                        <p:tgtEl>
                                          <p:spTgt spid="4102"/>
                                        </p:tgtEl>
                                      </p:cBhvr>
                                    </p:animEffect>
                                  </p:childTnLst>
                                </p:cTn>
                              </p:par>
                            </p:childTnLst>
                          </p:cTn>
                        </p:par>
                        <p:par>
                          <p:cTn id="17" fill="hold">
                            <p:stCondLst>
                              <p:cond delay="15000"/>
                            </p:stCondLst>
                            <p:childTnLst>
                              <p:par>
                                <p:cTn id="18" presetID="8" presetClass="entr" presetSubtype="16" fill="hold" nodeType="afterEffect">
                                  <p:stCondLst>
                                    <p:cond delay="0"/>
                                  </p:stCondLst>
                                  <p:childTnLst>
                                    <p:set>
                                      <p:cBhvr>
                                        <p:cTn id="19" dur="1" fill="hold">
                                          <p:stCondLst>
                                            <p:cond delay="0"/>
                                          </p:stCondLst>
                                        </p:cTn>
                                        <p:tgtEl>
                                          <p:spTgt spid="4103"/>
                                        </p:tgtEl>
                                        <p:attrNameLst>
                                          <p:attrName>style.visibility</p:attrName>
                                        </p:attrNameLst>
                                      </p:cBhvr>
                                      <p:to>
                                        <p:strVal val="visible"/>
                                      </p:to>
                                    </p:set>
                                    <p:animEffect transition="in" filter="diamond(in)">
                                      <p:cBhvr>
                                        <p:cTn id="20" dur="5000"/>
                                        <p:tgtEl>
                                          <p:spTgt spid="4103"/>
                                        </p:tgtEl>
                                      </p:cBhvr>
                                    </p:animEffect>
                                  </p:childTnLst>
                                </p:cTn>
                              </p:par>
                            </p:childTnLst>
                          </p:cTn>
                        </p:par>
                        <p:par>
                          <p:cTn id="21" fill="hold">
                            <p:stCondLst>
                              <p:cond delay="20000"/>
                            </p:stCondLst>
                            <p:childTnLst>
                              <p:par>
                                <p:cTn id="22" presetID="5" presetClass="entr" presetSubtype="10" fill="hold" nodeType="afterEffect">
                                  <p:stCondLst>
                                    <p:cond delay="0"/>
                                  </p:stCondLst>
                                  <p:childTnLst>
                                    <p:set>
                                      <p:cBhvr>
                                        <p:cTn id="23" dur="1" fill="hold">
                                          <p:stCondLst>
                                            <p:cond delay="0"/>
                                          </p:stCondLst>
                                        </p:cTn>
                                        <p:tgtEl>
                                          <p:spTgt spid="4104"/>
                                        </p:tgtEl>
                                        <p:attrNameLst>
                                          <p:attrName>style.visibility</p:attrName>
                                        </p:attrNameLst>
                                      </p:cBhvr>
                                      <p:to>
                                        <p:strVal val="visible"/>
                                      </p:to>
                                    </p:set>
                                    <p:animEffect transition="in" filter="checkerboard(across)">
                                      <p:cBhvr>
                                        <p:cTn id="24" dur="5000"/>
                                        <p:tgtEl>
                                          <p:spTgt spid="4104"/>
                                        </p:tgtEl>
                                      </p:cBhvr>
                                    </p:animEffect>
                                  </p:childTnLst>
                                </p:cTn>
                              </p:par>
                            </p:childTnLst>
                          </p:cTn>
                        </p:par>
                        <p:par>
                          <p:cTn id="25" fill="hold">
                            <p:stCondLst>
                              <p:cond delay="25000"/>
                            </p:stCondLst>
                            <p:childTnLst>
                              <p:par>
                                <p:cTn id="26" presetID="7" presetClass="entr" presetSubtype="4" fill="hold" nodeType="afterEffect">
                                  <p:stCondLst>
                                    <p:cond delay="0"/>
                                  </p:stCondLst>
                                  <p:childTnLst>
                                    <p:set>
                                      <p:cBhvr>
                                        <p:cTn id="27" dur="1" fill="hold">
                                          <p:stCondLst>
                                            <p:cond delay="0"/>
                                          </p:stCondLst>
                                        </p:cTn>
                                        <p:tgtEl>
                                          <p:spTgt spid="4105"/>
                                        </p:tgtEl>
                                        <p:attrNameLst>
                                          <p:attrName>style.visibility</p:attrName>
                                        </p:attrNameLst>
                                      </p:cBhvr>
                                      <p:to>
                                        <p:strVal val="visible"/>
                                      </p:to>
                                    </p:set>
                                    <p:anim calcmode="lin" valueType="num">
                                      <p:cBhvr additive="base">
                                        <p:cTn id="28" dur="5000" fill="hold"/>
                                        <p:tgtEl>
                                          <p:spTgt spid="4105"/>
                                        </p:tgtEl>
                                        <p:attrNameLst>
                                          <p:attrName>ppt_x</p:attrName>
                                        </p:attrNameLst>
                                      </p:cBhvr>
                                      <p:tavLst>
                                        <p:tav tm="0">
                                          <p:val>
                                            <p:strVal val="#ppt_x"/>
                                          </p:val>
                                        </p:tav>
                                        <p:tav tm="100000">
                                          <p:val>
                                            <p:strVal val="#ppt_x"/>
                                          </p:val>
                                        </p:tav>
                                      </p:tavLst>
                                    </p:anim>
                                    <p:anim calcmode="lin" valueType="num">
                                      <p:cBhvr additive="base">
                                        <p:cTn id="29" dur="5000" fill="hold"/>
                                        <p:tgtEl>
                                          <p:spTgt spid="4105"/>
                                        </p:tgtEl>
                                        <p:attrNameLst>
                                          <p:attrName>ppt_y</p:attrName>
                                        </p:attrNameLst>
                                      </p:cBhvr>
                                      <p:tavLst>
                                        <p:tav tm="0">
                                          <p:val>
                                            <p:strVal val="1+#ppt_h/2"/>
                                          </p:val>
                                        </p:tav>
                                        <p:tav tm="100000">
                                          <p:val>
                                            <p:strVal val="#ppt_y"/>
                                          </p:val>
                                        </p:tav>
                                      </p:tavLst>
                                    </p:anim>
                                  </p:childTnLst>
                                </p:cTn>
                              </p:par>
                            </p:childTnLst>
                          </p:cTn>
                        </p:par>
                        <p:par>
                          <p:cTn id="30" fill="hold">
                            <p:stCondLst>
                              <p:cond delay="30000"/>
                            </p:stCondLst>
                            <p:childTnLst>
                              <p:par>
                                <p:cTn id="31" presetID="3" presetClass="entr" presetSubtype="10" fill="hold" nodeType="afterEffect">
                                  <p:stCondLst>
                                    <p:cond delay="0"/>
                                  </p:stCondLst>
                                  <p:childTnLst>
                                    <p:set>
                                      <p:cBhvr>
                                        <p:cTn id="32" dur="1" fill="hold">
                                          <p:stCondLst>
                                            <p:cond delay="0"/>
                                          </p:stCondLst>
                                        </p:cTn>
                                        <p:tgtEl>
                                          <p:spTgt spid="4107"/>
                                        </p:tgtEl>
                                        <p:attrNameLst>
                                          <p:attrName>style.visibility</p:attrName>
                                        </p:attrNameLst>
                                      </p:cBhvr>
                                      <p:to>
                                        <p:strVal val="visible"/>
                                      </p:to>
                                    </p:set>
                                    <p:animEffect transition="in" filter="blinds(horizontal)">
                                      <p:cBhvr>
                                        <p:cTn id="33" dur="5000"/>
                                        <p:tgtEl>
                                          <p:spTgt spid="4107"/>
                                        </p:tgtEl>
                                      </p:cBhvr>
                                    </p:animEffect>
                                  </p:childTnLst>
                                </p:cTn>
                              </p:par>
                            </p:childTnLst>
                          </p:cTn>
                        </p:par>
                        <p:par>
                          <p:cTn id="34" fill="hold">
                            <p:stCondLst>
                              <p:cond delay="35000"/>
                            </p:stCondLst>
                            <p:childTnLst>
                              <p:par>
                                <p:cTn id="35" presetID="7" presetClass="entr" presetSubtype="4" fill="hold" nodeType="afterEffect">
                                  <p:stCondLst>
                                    <p:cond delay="0"/>
                                  </p:stCondLst>
                                  <p:childTnLst>
                                    <p:set>
                                      <p:cBhvr>
                                        <p:cTn id="36" dur="1" fill="hold">
                                          <p:stCondLst>
                                            <p:cond delay="0"/>
                                          </p:stCondLst>
                                        </p:cTn>
                                        <p:tgtEl>
                                          <p:spTgt spid="4109"/>
                                        </p:tgtEl>
                                        <p:attrNameLst>
                                          <p:attrName>style.visibility</p:attrName>
                                        </p:attrNameLst>
                                      </p:cBhvr>
                                      <p:to>
                                        <p:strVal val="visible"/>
                                      </p:to>
                                    </p:set>
                                    <p:anim calcmode="lin" valueType="num">
                                      <p:cBhvr additive="base">
                                        <p:cTn id="37" dur="5000" fill="hold"/>
                                        <p:tgtEl>
                                          <p:spTgt spid="4109"/>
                                        </p:tgtEl>
                                        <p:attrNameLst>
                                          <p:attrName>ppt_x</p:attrName>
                                        </p:attrNameLst>
                                      </p:cBhvr>
                                      <p:tavLst>
                                        <p:tav tm="0">
                                          <p:val>
                                            <p:strVal val="#ppt_x"/>
                                          </p:val>
                                        </p:tav>
                                        <p:tav tm="100000">
                                          <p:val>
                                            <p:strVal val="#ppt_x"/>
                                          </p:val>
                                        </p:tav>
                                      </p:tavLst>
                                    </p:anim>
                                    <p:anim calcmode="lin" valueType="num">
                                      <p:cBhvr additive="base">
                                        <p:cTn id="38" dur="5000" fill="hold"/>
                                        <p:tgtEl>
                                          <p:spTgt spid="4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1357290" y="214290"/>
            <a:ext cx="3735918" cy="5973150"/>
          </a:xfrm>
        </p:spPr>
        <p:txBody>
          <a:bodyPr>
            <a:normAutofit/>
          </a:bodyPr>
          <a:lstStyle/>
          <a:p>
            <a:r>
              <a:rPr lang="ru-RU" sz="1600" dirty="0" smtClean="0"/>
              <a:t>Уже более 10 лет наш детский сад сотрудничает с фольклорным ансамблем «</a:t>
            </a:r>
            <a:r>
              <a:rPr lang="ru-RU" sz="1600" dirty="0" err="1" smtClean="0"/>
              <a:t>Скоморошины</a:t>
            </a:r>
            <a:r>
              <a:rPr lang="ru-RU" sz="1600" dirty="0" smtClean="0"/>
              <a:t>», который знакомит детей с народными инструментами, народными </a:t>
            </a:r>
            <a:r>
              <a:rPr lang="ru-RU" sz="1600" dirty="0" smtClean="0"/>
              <a:t>календарными праздниками</a:t>
            </a:r>
            <a:r>
              <a:rPr lang="ru-RU" sz="1600" dirty="0" smtClean="0"/>
              <a:t>, русскими народными песнями, играми, сказками. </a:t>
            </a:r>
          </a:p>
          <a:p>
            <a:r>
              <a:rPr lang="ru-RU" sz="1600" dirty="0" smtClean="0"/>
              <a:t>В своих выступлениях они привлекают к активному участию и детей.</a:t>
            </a:r>
          </a:p>
          <a:p>
            <a:r>
              <a:rPr lang="ru-RU" sz="1600" dirty="0" smtClean="0"/>
              <a:t>Активное  сотрудничество  осуществляется с Музейно-выставочным центром . Работы детей в конкурсах изобразительного и декоративно-прикладного искусства занимают призовые места.</a:t>
            </a:r>
            <a:endParaRPr lang="ru-RU" sz="1600" dirty="0"/>
          </a:p>
        </p:txBody>
      </p:sp>
      <p:pic>
        <p:nvPicPr>
          <p:cNvPr id="5122" name="Picture 2" descr="D:\Сканер\SWScan0022400052.jpg"/>
          <p:cNvPicPr>
            <a:picLocks noGrp="1" noChangeAspect="1" noChangeArrowheads="1"/>
          </p:cNvPicPr>
          <p:nvPr>
            <p:ph sz="half" idx="2"/>
          </p:nvPr>
        </p:nvPicPr>
        <p:blipFill>
          <a:blip r:embed="rId2" cstate="print"/>
          <a:srcRect/>
          <a:stretch>
            <a:fillRect/>
          </a:stretch>
        </p:blipFill>
        <p:spPr bwMode="auto">
          <a:xfrm rot="5400000">
            <a:off x="5644890" y="-501386"/>
            <a:ext cx="2205516" cy="3208287"/>
          </a:xfrm>
          <a:prstGeom prst="rect">
            <a:avLst/>
          </a:prstGeom>
          <a:ln>
            <a:noFill/>
          </a:ln>
          <a:effectLst>
            <a:softEdge rad="112500"/>
          </a:effectLst>
        </p:spPr>
      </p:pic>
      <p:pic>
        <p:nvPicPr>
          <p:cNvPr id="5124" name="Picture 4"/>
          <p:cNvPicPr>
            <a:picLocks noChangeAspect="1" noChangeArrowheads="1"/>
          </p:cNvPicPr>
          <p:nvPr/>
        </p:nvPicPr>
        <p:blipFill>
          <a:blip r:embed="rId3"/>
          <a:srcRect/>
          <a:stretch>
            <a:fillRect/>
          </a:stretch>
        </p:blipFill>
        <p:spPr bwMode="auto">
          <a:xfrm>
            <a:off x="5715008" y="928670"/>
            <a:ext cx="3214678" cy="2210091"/>
          </a:xfrm>
          <a:prstGeom prst="rect">
            <a:avLst/>
          </a:prstGeom>
          <a:ln>
            <a:noFill/>
          </a:ln>
          <a:effectLst>
            <a:softEdge rad="112500"/>
          </a:effectLst>
        </p:spPr>
      </p:pic>
      <p:pic>
        <p:nvPicPr>
          <p:cNvPr id="5125" name="Picture 5"/>
          <p:cNvPicPr>
            <a:picLocks noChangeAspect="1" noChangeArrowheads="1"/>
          </p:cNvPicPr>
          <p:nvPr/>
        </p:nvPicPr>
        <p:blipFill>
          <a:blip r:embed="rId4"/>
          <a:srcRect/>
          <a:stretch>
            <a:fillRect/>
          </a:stretch>
        </p:blipFill>
        <p:spPr bwMode="auto">
          <a:xfrm>
            <a:off x="5929290" y="2714620"/>
            <a:ext cx="3214710" cy="2003587"/>
          </a:xfrm>
          <a:prstGeom prst="rect">
            <a:avLst/>
          </a:prstGeom>
          <a:ln>
            <a:noFill/>
          </a:ln>
          <a:effectLst>
            <a:softEdge rad="112500"/>
          </a:effectLst>
        </p:spPr>
      </p:pic>
      <p:pic>
        <p:nvPicPr>
          <p:cNvPr id="5126" name="Picture 6"/>
          <p:cNvPicPr>
            <a:picLocks noChangeAspect="1" noChangeArrowheads="1"/>
          </p:cNvPicPr>
          <p:nvPr/>
        </p:nvPicPr>
        <p:blipFill>
          <a:blip r:embed="rId5"/>
          <a:srcRect/>
          <a:stretch>
            <a:fillRect/>
          </a:stretch>
        </p:blipFill>
        <p:spPr bwMode="auto">
          <a:xfrm>
            <a:off x="5572132" y="4071942"/>
            <a:ext cx="3357586" cy="2240992"/>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diamond(in)">
                                      <p:cBhvr>
                                        <p:cTn id="7" dur="2000"/>
                                        <p:tgtEl>
                                          <p:spTgt spid="5122"/>
                                        </p:tgtEl>
                                      </p:cBhvr>
                                    </p:animEffect>
                                  </p:childTnLst>
                                </p:cTn>
                              </p:par>
                            </p:childTnLst>
                          </p:cTn>
                        </p:par>
                        <p:par>
                          <p:cTn id="8" fill="hold">
                            <p:stCondLst>
                              <p:cond delay="2000"/>
                            </p:stCondLst>
                            <p:childTnLst>
                              <p:par>
                                <p:cTn id="9" presetID="3" presetClass="entr" presetSubtype="10" fill="hold" nodeType="afterEffect">
                                  <p:stCondLst>
                                    <p:cond delay="0"/>
                                  </p:stCondLst>
                                  <p:childTnLst>
                                    <p:set>
                                      <p:cBhvr>
                                        <p:cTn id="10" dur="1" fill="hold">
                                          <p:stCondLst>
                                            <p:cond delay="0"/>
                                          </p:stCondLst>
                                        </p:cTn>
                                        <p:tgtEl>
                                          <p:spTgt spid="5124"/>
                                        </p:tgtEl>
                                        <p:attrNameLst>
                                          <p:attrName>style.visibility</p:attrName>
                                        </p:attrNameLst>
                                      </p:cBhvr>
                                      <p:to>
                                        <p:strVal val="visible"/>
                                      </p:to>
                                    </p:set>
                                    <p:animEffect transition="in" filter="blinds(horizontal)">
                                      <p:cBhvr>
                                        <p:cTn id="11" dur="3000"/>
                                        <p:tgtEl>
                                          <p:spTgt spid="5124"/>
                                        </p:tgtEl>
                                      </p:cBhvr>
                                    </p:animEffect>
                                  </p:childTnLst>
                                </p:cTn>
                              </p:par>
                            </p:childTnLst>
                          </p:cTn>
                        </p:par>
                        <p:par>
                          <p:cTn id="12" fill="hold">
                            <p:stCondLst>
                              <p:cond delay="5000"/>
                            </p:stCondLst>
                            <p:childTnLst>
                              <p:par>
                                <p:cTn id="13" presetID="7" presetClass="entr" presetSubtype="4" fill="hold" nodeType="afterEffect">
                                  <p:stCondLst>
                                    <p:cond delay="0"/>
                                  </p:stCondLst>
                                  <p:childTnLst>
                                    <p:set>
                                      <p:cBhvr>
                                        <p:cTn id="14" dur="1" fill="hold">
                                          <p:stCondLst>
                                            <p:cond delay="0"/>
                                          </p:stCondLst>
                                        </p:cTn>
                                        <p:tgtEl>
                                          <p:spTgt spid="5125"/>
                                        </p:tgtEl>
                                        <p:attrNameLst>
                                          <p:attrName>style.visibility</p:attrName>
                                        </p:attrNameLst>
                                      </p:cBhvr>
                                      <p:to>
                                        <p:strVal val="visible"/>
                                      </p:to>
                                    </p:set>
                                    <p:anim calcmode="lin" valueType="num">
                                      <p:cBhvr additive="base">
                                        <p:cTn id="15" dur="5000" fill="hold"/>
                                        <p:tgtEl>
                                          <p:spTgt spid="5125"/>
                                        </p:tgtEl>
                                        <p:attrNameLst>
                                          <p:attrName>ppt_x</p:attrName>
                                        </p:attrNameLst>
                                      </p:cBhvr>
                                      <p:tavLst>
                                        <p:tav tm="0">
                                          <p:val>
                                            <p:strVal val="#ppt_x"/>
                                          </p:val>
                                        </p:tav>
                                        <p:tav tm="100000">
                                          <p:val>
                                            <p:strVal val="#ppt_x"/>
                                          </p:val>
                                        </p:tav>
                                      </p:tavLst>
                                    </p:anim>
                                    <p:anim calcmode="lin" valueType="num">
                                      <p:cBhvr additive="base">
                                        <p:cTn id="16" dur="5000" fill="hold"/>
                                        <p:tgtEl>
                                          <p:spTgt spid="5125"/>
                                        </p:tgtEl>
                                        <p:attrNameLst>
                                          <p:attrName>ppt_y</p:attrName>
                                        </p:attrNameLst>
                                      </p:cBhvr>
                                      <p:tavLst>
                                        <p:tav tm="0">
                                          <p:val>
                                            <p:strVal val="1+#ppt_h/2"/>
                                          </p:val>
                                        </p:tav>
                                        <p:tav tm="100000">
                                          <p:val>
                                            <p:strVal val="#ppt_y"/>
                                          </p:val>
                                        </p:tav>
                                      </p:tavLst>
                                    </p:anim>
                                  </p:childTnLst>
                                </p:cTn>
                              </p:par>
                            </p:childTnLst>
                          </p:cTn>
                        </p:par>
                        <p:par>
                          <p:cTn id="17" fill="hold">
                            <p:stCondLst>
                              <p:cond delay="10000"/>
                            </p:stCondLst>
                            <p:childTnLst>
                              <p:par>
                                <p:cTn id="18" presetID="7" presetClass="entr" presetSubtype="4" fill="hold" nodeType="afterEffect">
                                  <p:stCondLst>
                                    <p:cond delay="0"/>
                                  </p:stCondLst>
                                  <p:childTnLst>
                                    <p:set>
                                      <p:cBhvr>
                                        <p:cTn id="19" dur="1" fill="hold">
                                          <p:stCondLst>
                                            <p:cond delay="0"/>
                                          </p:stCondLst>
                                        </p:cTn>
                                        <p:tgtEl>
                                          <p:spTgt spid="5126"/>
                                        </p:tgtEl>
                                        <p:attrNameLst>
                                          <p:attrName>style.visibility</p:attrName>
                                        </p:attrNameLst>
                                      </p:cBhvr>
                                      <p:to>
                                        <p:strVal val="visible"/>
                                      </p:to>
                                    </p:set>
                                    <p:anim calcmode="lin" valueType="num">
                                      <p:cBhvr additive="base">
                                        <p:cTn id="20" dur="5000" fill="hold"/>
                                        <p:tgtEl>
                                          <p:spTgt spid="5126"/>
                                        </p:tgtEl>
                                        <p:attrNameLst>
                                          <p:attrName>ppt_x</p:attrName>
                                        </p:attrNameLst>
                                      </p:cBhvr>
                                      <p:tavLst>
                                        <p:tav tm="0">
                                          <p:val>
                                            <p:strVal val="#ppt_x"/>
                                          </p:val>
                                        </p:tav>
                                        <p:tav tm="100000">
                                          <p:val>
                                            <p:strVal val="#ppt_x"/>
                                          </p:val>
                                        </p:tav>
                                      </p:tavLst>
                                    </p:anim>
                                    <p:anim calcmode="lin" valueType="num">
                                      <p:cBhvr additive="base">
                                        <p:cTn id="21" dur="5000" fill="hold"/>
                                        <p:tgtEl>
                                          <p:spTgt spid="5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435608" y="274638"/>
            <a:ext cx="7498080" cy="4225932"/>
          </a:xfrm>
        </p:spPr>
        <p:txBody>
          <a:bodyPr>
            <a:normAutofit/>
          </a:bodyPr>
          <a:lstStyle/>
          <a:p>
            <a:pPr algn="ctr"/>
            <a:r>
              <a:rPr lang="ru-RU" sz="4800" b="1" i="1" dirty="0" smtClean="0"/>
              <a:t>Спасибо</a:t>
            </a:r>
            <a:r>
              <a:rPr lang="ru-RU" sz="4800" dirty="0" smtClean="0"/>
              <a:t> </a:t>
            </a:r>
            <a:r>
              <a:rPr lang="ru-RU" sz="4800" b="1" i="1" dirty="0" smtClean="0"/>
              <a:t>за внимание!</a:t>
            </a:r>
            <a:endParaRPr lang="ru-RU" sz="48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0" fill="hold"/>
                                        <p:tgtEl>
                                          <p:spTgt spid="5"/>
                                        </p:tgtEl>
                                        <p:attrNameLst>
                                          <p:attrName>ppt_x</p:attrName>
                                        </p:attrNameLst>
                                      </p:cBhvr>
                                      <p:tavLst>
                                        <p:tav tm="0">
                                          <p:val>
                                            <p:strVal val="#ppt_x"/>
                                          </p:val>
                                        </p:tav>
                                        <p:tav tm="100000">
                                          <p:val>
                                            <p:strVal val="#ppt_x"/>
                                          </p:val>
                                        </p:tav>
                                      </p:tavLst>
                                    </p:anim>
                                    <p:anim calcmode="lin" valueType="num">
                                      <p:cBhvr>
                                        <p:cTn id="8" dur="15000" fill="hold"/>
                                        <p:tgtEl>
                                          <p:spTgt spid="5"/>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714348" y="285728"/>
            <a:ext cx="4071966" cy="5901712"/>
          </a:xfrm>
        </p:spPr>
        <p:txBody>
          <a:bodyPr>
            <a:noAutofit/>
          </a:bodyPr>
          <a:lstStyle/>
          <a:p>
            <a:pPr algn="just"/>
            <a:r>
              <a:rPr lang="ru-RU" sz="1800" b="1" dirty="0" smtClean="0">
                <a:solidFill>
                  <a:schemeClr val="tx2">
                    <a:lumMod val="75000"/>
                  </a:schemeClr>
                </a:solidFill>
              </a:rPr>
              <a:t>В моем опыте работы рассмотрен аспект нового подхода к проблеме любви и интереса к истории, традициям и обычаям русского народа через взаимосвязь ознакомления с народным календарем и художественно-творческой деятельностью детей.</a:t>
            </a:r>
          </a:p>
          <a:p>
            <a:pPr algn="just"/>
            <a:r>
              <a:rPr lang="ru-RU" sz="1800" b="1" dirty="0" smtClean="0">
                <a:solidFill>
                  <a:schemeClr val="tx2">
                    <a:lumMod val="75000"/>
                  </a:schemeClr>
                </a:solidFill>
              </a:rPr>
              <a:t>Цель :  донести до педагогов значимость возвращения к народной педагогике не только потому, что это кладезь мудрости, сокровищница педагогической мысли и нравственного здоровья, но и потому, что это формирует творческий мир ребенка, развивает его одаренность и активное отношение к окружающему.</a:t>
            </a:r>
            <a:endParaRPr lang="ru-RU" sz="1800" b="1" dirty="0">
              <a:solidFill>
                <a:schemeClr val="tx2">
                  <a:lumMod val="75000"/>
                </a:schemeClr>
              </a:solidFill>
            </a:endParaRPr>
          </a:p>
        </p:txBody>
      </p:sp>
      <p:pic>
        <p:nvPicPr>
          <p:cNvPr id="2050" name="Picture 2" descr="D:\Марина\фотографии\фото\фото для презентации 132.jpg"/>
          <p:cNvPicPr>
            <a:picLocks noGrp="1" noChangeAspect="1" noChangeArrowheads="1"/>
          </p:cNvPicPr>
          <p:nvPr>
            <p:ph sz="half" idx="2"/>
          </p:nvPr>
        </p:nvPicPr>
        <p:blipFill>
          <a:blip r:embed="rId2" cstate="print"/>
          <a:srcRect/>
          <a:stretch>
            <a:fillRect/>
          </a:stretch>
        </p:blipFill>
        <p:spPr bwMode="auto">
          <a:xfrm>
            <a:off x="5500694" y="0"/>
            <a:ext cx="3371880" cy="2528910"/>
          </a:xfrm>
          <a:prstGeom prst="rect">
            <a:avLst/>
          </a:prstGeom>
          <a:ln>
            <a:noFill/>
          </a:ln>
          <a:effectLst>
            <a:softEdge rad="112500"/>
          </a:effectLst>
        </p:spPr>
      </p:pic>
      <p:pic>
        <p:nvPicPr>
          <p:cNvPr id="2051" name="Picture 3" descr="D:\Марина\фотографии\фото\фото для презентации 039.jpg"/>
          <p:cNvPicPr>
            <a:picLocks noChangeAspect="1" noChangeArrowheads="1"/>
          </p:cNvPicPr>
          <p:nvPr/>
        </p:nvPicPr>
        <p:blipFill>
          <a:blip r:embed="rId3"/>
          <a:srcRect/>
          <a:stretch>
            <a:fillRect/>
          </a:stretch>
        </p:blipFill>
        <p:spPr bwMode="auto">
          <a:xfrm>
            <a:off x="4786314" y="2214554"/>
            <a:ext cx="3714778" cy="2786082"/>
          </a:xfrm>
          <a:prstGeom prst="rect">
            <a:avLst/>
          </a:prstGeom>
          <a:ln>
            <a:noFill/>
          </a:ln>
          <a:effectLst>
            <a:softEdge rad="112500"/>
          </a:effectLst>
        </p:spPr>
      </p:pic>
      <p:pic>
        <p:nvPicPr>
          <p:cNvPr id="2052" name="Picture 4" descr="D:\Марина\фотографии\фото\фото для презентации 096.jpg"/>
          <p:cNvPicPr>
            <a:picLocks noChangeAspect="1" noChangeArrowheads="1"/>
          </p:cNvPicPr>
          <p:nvPr/>
        </p:nvPicPr>
        <p:blipFill>
          <a:blip r:embed="rId4" cstate="print"/>
          <a:srcRect/>
          <a:stretch>
            <a:fillRect/>
          </a:stretch>
        </p:blipFill>
        <p:spPr bwMode="auto">
          <a:xfrm>
            <a:off x="6148389" y="4090541"/>
            <a:ext cx="2995611" cy="276745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0" fill="hold"/>
                                        <p:tgtEl>
                                          <p:spTgt spid="2051"/>
                                        </p:tgtEl>
                                        <p:attrNameLst>
                                          <p:attrName>ppt_x</p:attrName>
                                        </p:attrNameLst>
                                      </p:cBhvr>
                                      <p:tavLst>
                                        <p:tav tm="0">
                                          <p:val>
                                            <p:strVal val="#ppt_x"/>
                                          </p:val>
                                        </p:tav>
                                        <p:tav tm="100000">
                                          <p:val>
                                            <p:strVal val="#ppt_x"/>
                                          </p:val>
                                        </p:tav>
                                      </p:tavLst>
                                    </p:anim>
                                    <p:anim calcmode="lin" valueType="num">
                                      <p:cBhvr additive="base">
                                        <p:cTn id="8" dur="5000" fill="hold"/>
                                        <p:tgtEl>
                                          <p:spTgt spid="2051"/>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3" presetClass="entr" presetSubtype="10" fill="hold" nodeType="after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linds(horizontal)">
                                      <p:cBhvr>
                                        <p:cTn id="12" dur="3000"/>
                                        <p:tgtEl>
                                          <p:spTgt spid="2050"/>
                                        </p:tgtEl>
                                      </p:cBhvr>
                                    </p:animEffect>
                                  </p:childTnLst>
                                </p:cTn>
                              </p:par>
                            </p:childTnLst>
                          </p:cTn>
                        </p:par>
                        <p:par>
                          <p:cTn id="13" fill="hold">
                            <p:stCondLst>
                              <p:cond delay="8000"/>
                            </p:stCondLst>
                            <p:childTnLst>
                              <p:par>
                                <p:cTn id="14" presetID="7" presetClass="entr" presetSubtype="4" fill="hold" nodeType="afterEffect">
                                  <p:stCondLst>
                                    <p:cond delay="0"/>
                                  </p:stCondLst>
                                  <p:childTnLst>
                                    <p:set>
                                      <p:cBhvr>
                                        <p:cTn id="15" dur="1" fill="hold">
                                          <p:stCondLst>
                                            <p:cond delay="0"/>
                                          </p:stCondLst>
                                        </p:cTn>
                                        <p:tgtEl>
                                          <p:spTgt spid="2052"/>
                                        </p:tgtEl>
                                        <p:attrNameLst>
                                          <p:attrName>style.visibility</p:attrName>
                                        </p:attrNameLst>
                                      </p:cBhvr>
                                      <p:to>
                                        <p:strVal val="visible"/>
                                      </p:to>
                                    </p:set>
                                    <p:anim calcmode="lin" valueType="num">
                                      <p:cBhvr additive="base">
                                        <p:cTn id="16" dur="5000" fill="hold"/>
                                        <p:tgtEl>
                                          <p:spTgt spid="2052"/>
                                        </p:tgtEl>
                                        <p:attrNameLst>
                                          <p:attrName>ppt_x</p:attrName>
                                        </p:attrNameLst>
                                      </p:cBhvr>
                                      <p:tavLst>
                                        <p:tav tm="0">
                                          <p:val>
                                            <p:strVal val="#ppt_x"/>
                                          </p:val>
                                        </p:tav>
                                        <p:tav tm="100000">
                                          <p:val>
                                            <p:strVal val="#ppt_x"/>
                                          </p:val>
                                        </p:tav>
                                      </p:tavLst>
                                    </p:anim>
                                    <p:anim calcmode="lin" valueType="num">
                                      <p:cBhvr additive="base">
                                        <p:cTn id="17" dur="50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4429124" y="2357430"/>
            <a:ext cx="4504564" cy="4286280"/>
          </a:xfrm>
        </p:spPr>
        <p:txBody>
          <a:bodyPr>
            <a:normAutofit/>
          </a:bodyPr>
          <a:lstStyle/>
          <a:p>
            <a:r>
              <a:rPr lang="ru-RU" sz="1800" b="1" dirty="0" smtClean="0">
                <a:solidFill>
                  <a:schemeClr val="tx2"/>
                </a:solidFill>
              </a:rPr>
              <a:t>В своей работе я использую парциальную программу Князевой О.Л., </a:t>
            </a:r>
            <a:r>
              <a:rPr lang="ru-RU" sz="1800" b="1" dirty="0" err="1" smtClean="0">
                <a:solidFill>
                  <a:schemeClr val="tx2"/>
                </a:solidFill>
              </a:rPr>
              <a:t>Маханевой</a:t>
            </a:r>
            <a:r>
              <a:rPr lang="ru-RU" sz="1800" b="1" dirty="0" smtClean="0">
                <a:solidFill>
                  <a:schemeClr val="tx2"/>
                </a:solidFill>
              </a:rPr>
              <a:t> М.Д. «Приобщение к истокам русской народной культуры», а также методическое пособие для педагогов ДОУ «Народный календарь – основа планирования работы с дошкольниками по государственному образовательному стандарту» авторов Николаевой С.Р., Катышевой И.Б.</a:t>
            </a:r>
            <a:endParaRPr lang="ru-RU" sz="1800" b="1" dirty="0">
              <a:solidFill>
                <a:schemeClr val="tx2"/>
              </a:solidFill>
            </a:endParaRPr>
          </a:p>
        </p:txBody>
      </p:sp>
      <p:pic>
        <p:nvPicPr>
          <p:cNvPr id="3074" name="Picture 2" descr="D:\Марина\фотографии\фото\фото для презентации 046.jpg"/>
          <p:cNvPicPr>
            <a:picLocks noGrp="1" noChangeAspect="1" noChangeArrowheads="1"/>
          </p:cNvPicPr>
          <p:nvPr>
            <p:ph sz="half" idx="1"/>
          </p:nvPr>
        </p:nvPicPr>
        <p:blipFill>
          <a:blip r:embed="rId2"/>
          <a:srcRect/>
          <a:stretch>
            <a:fillRect/>
          </a:stretch>
        </p:blipFill>
        <p:spPr bwMode="auto">
          <a:xfrm>
            <a:off x="500034" y="571480"/>
            <a:ext cx="3619525" cy="2714644"/>
          </a:xfrm>
          <a:prstGeom prst="rect">
            <a:avLst/>
          </a:prstGeom>
          <a:noFill/>
        </p:spPr>
      </p:pic>
      <p:pic>
        <p:nvPicPr>
          <p:cNvPr id="3075" name="Picture 3" descr="D:\Марина\фотографии\фото\фото для презентации 045.jpg"/>
          <p:cNvPicPr>
            <a:picLocks noChangeAspect="1" noChangeArrowheads="1"/>
          </p:cNvPicPr>
          <p:nvPr/>
        </p:nvPicPr>
        <p:blipFill>
          <a:blip r:embed="rId3"/>
          <a:srcRect/>
          <a:stretch>
            <a:fillRect/>
          </a:stretch>
        </p:blipFill>
        <p:spPr bwMode="auto">
          <a:xfrm>
            <a:off x="428596" y="3286124"/>
            <a:ext cx="3976715" cy="2982536"/>
          </a:xfrm>
          <a:prstGeom prst="rect">
            <a:avLst/>
          </a:prstGeom>
          <a:noFill/>
        </p:spPr>
      </p:pic>
      <p:pic>
        <p:nvPicPr>
          <p:cNvPr id="3076" name="Picture 4" descr="D:\Марина\фотографии\РАЗВИВАЮЩАЯ СРЕДА\DSCN0745.jpg"/>
          <p:cNvPicPr>
            <a:picLocks noChangeAspect="1" noChangeArrowheads="1"/>
          </p:cNvPicPr>
          <p:nvPr/>
        </p:nvPicPr>
        <p:blipFill>
          <a:blip r:embed="rId4"/>
          <a:srcRect/>
          <a:stretch>
            <a:fillRect/>
          </a:stretch>
        </p:blipFill>
        <p:spPr bwMode="auto">
          <a:xfrm>
            <a:off x="3786182" y="0"/>
            <a:ext cx="2416975" cy="233375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3074"/>
                                        </p:tgtEl>
                                        <p:attrNameLst>
                                          <p:attrName>r</p:attrName>
                                        </p:attrNameLst>
                                      </p:cBhvr>
                                    </p:animRot>
                                  </p:childTnLst>
                                </p:cTn>
                              </p:par>
                            </p:childTnLst>
                          </p:cTn>
                        </p:par>
                        <p:par>
                          <p:cTn id="7" fill="hold">
                            <p:stCondLst>
                              <p:cond delay="2000"/>
                            </p:stCondLst>
                            <p:childTnLst>
                              <p:par>
                                <p:cTn id="8" presetID="7" presetClass="entr" presetSubtype="4" fill="hold" nodeType="afterEffect">
                                  <p:stCondLst>
                                    <p:cond delay="0"/>
                                  </p:stCondLst>
                                  <p:childTnLst>
                                    <p:set>
                                      <p:cBhvr>
                                        <p:cTn id="9" dur="1" fill="hold">
                                          <p:stCondLst>
                                            <p:cond delay="0"/>
                                          </p:stCondLst>
                                        </p:cTn>
                                        <p:tgtEl>
                                          <p:spTgt spid="3075"/>
                                        </p:tgtEl>
                                        <p:attrNameLst>
                                          <p:attrName>style.visibility</p:attrName>
                                        </p:attrNameLst>
                                      </p:cBhvr>
                                      <p:to>
                                        <p:strVal val="visible"/>
                                      </p:to>
                                    </p:set>
                                    <p:anim calcmode="lin" valueType="num">
                                      <p:cBhvr additive="base">
                                        <p:cTn id="10" dur="5000" fill="hold"/>
                                        <p:tgtEl>
                                          <p:spTgt spid="3075"/>
                                        </p:tgtEl>
                                        <p:attrNameLst>
                                          <p:attrName>ppt_x</p:attrName>
                                        </p:attrNameLst>
                                      </p:cBhvr>
                                      <p:tavLst>
                                        <p:tav tm="0">
                                          <p:val>
                                            <p:strVal val="#ppt_x"/>
                                          </p:val>
                                        </p:tav>
                                        <p:tav tm="100000">
                                          <p:val>
                                            <p:strVal val="#ppt_x"/>
                                          </p:val>
                                        </p:tav>
                                      </p:tavLst>
                                    </p:anim>
                                    <p:anim calcmode="lin" valueType="num">
                                      <p:cBhvr additive="base">
                                        <p:cTn id="11" dur="5000" fill="hold"/>
                                        <p:tgtEl>
                                          <p:spTgt spid="3075"/>
                                        </p:tgtEl>
                                        <p:attrNameLst>
                                          <p:attrName>ppt_y</p:attrName>
                                        </p:attrNameLst>
                                      </p:cBhvr>
                                      <p:tavLst>
                                        <p:tav tm="0">
                                          <p:val>
                                            <p:strVal val="1+#ppt_h/2"/>
                                          </p:val>
                                        </p:tav>
                                        <p:tav tm="100000">
                                          <p:val>
                                            <p:strVal val="#ppt_y"/>
                                          </p:val>
                                        </p:tav>
                                      </p:tavLst>
                                    </p:anim>
                                  </p:childTnLst>
                                </p:cTn>
                              </p:par>
                            </p:childTnLst>
                          </p:cTn>
                        </p:par>
                        <p:par>
                          <p:cTn id="12" fill="hold">
                            <p:stCondLst>
                              <p:cond delay="7000"/>
                            </p:stCondLst>
                            <p:childTnLst>
                              <p:par>
                                <p:cTn id="13" presetID="3" presetClass="entr" presetSubtype="10"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blinds(horizontal)">
                                      <p:cBhvr>
                                        <p:cTn id="15" dur="3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4429124" y="1524000"/>
            <a:ext cx="4504564" cy="5334000"/>
          </a:xfrm>
        </p:spPr>
        <p:txBody>
          <a:bodyPr/>
          <a:lstStyle/>
          <a:p>
            <a:pPr>
              <a:buNone/>
            </a:pPr>
            <a:endParaRPr lang="ru-RU" dirty="0" smtClean="0"/>
          </a:p>
          <a:p>
            <a:pPr>
              <a:buNone/>
            </a:pPr>
            <a:endParaRPr lang="ru-RU" dirty="0" smtClean="0"/>
          </a:p>
          <a:p>
            <a:r>
              <a:rPr lang="ru-RU" sz="1400" b="1" dirty="0" smtClean="0">
                <a:solidFill>
                  <a:schemeClr val="tx2"/>
                </a:solidFill>
              </a:rPr>
              <a:t>Природа родного края – неиссякаемый  источник для народного творчества. Ощущение ветра, солнца, запаха земли, леса, степи – это целый мир переживаний. Эмоции радости окрашивают большинство детских ощущений, связанных с непосредственным восприятием природы. Дети могут создавать творческие рисунки на основе наблюдений природных явлений.  Но если проводить с ними целенаправленную работу по развитию воображения и знакомить их при этом с народной поэзией, то лирические образы природы обязательно будут присутствовать в любом детском рисунке, обогащая и дополняя его характерными деталями.</a:t>
            </a:r>
            <a:endParaRPr lang="ru-RU" sz="1400" b="1" dirty="0">
              <a:solidFill>
                <a:schemeClr val="tx2"/>
              </a:solidFill>
            </a:endParaRPr>
          </a:p>
        </p:txBody>
      </p:sp>
      <p:pic>
        <p:nvPicPr>
          <p:cNvPr id="1026" name="Picture 2" descr="D:\Марина\ПОДГОТОВКА ОЛИМПИАДА\Художники Волгоградской области\Волгоград\В.Ракитин. Весна.jpg"/>
          <p:cNvPicPr>
            <a:picLocks noGrp="1" noChangeAspect="1" noChangeArrowheads="1"/>
          </p:cNvPicPr>
          <p:nvPr>
            <p:ph sz="half" idx="1"/>
          </p:nvPr>
        </p:nvPicPr>
        <p:blipFill>
          <a:blip r:embed="rId2" cstate="print"/>
          <a:srcRect/>
          <a:stretch>
            <a:fillRect/>
          </a:stretch>
        </p:blipFill>
        <p:spPr bwMode="auto">
          <a:xfrm>
            <a:off x="1000100" y="0"/>
            <a:ext cx="3643338" cy="2661345"/>
          </a:xfrm>
          <a:prstGeom prst="rect">
            <a:avLst/>
          </a:prstGeom>
          <a:noFill/>
        </p:spPr>
      </p:pic>
      <p:pic>
        <p:nvPicPr>
          <p:cNvPr id="1027" name="Picture 3" descr="D:\Марина\ПОДГОТОВКА ОЛИМПИАДА\Художники Волгоградской области\Волгоград\Дедов сад. Виктор Лосев.jpg"/>
          <p:cNvPicPr>
            <a:picLocks noChangeAspect="1" noChangeArrowheads="1"/>
          </p:cNvPicPr>
          <p:nvPr/>
        </p:nvPicPr>
        <p:blipFill>
          <a:blip r:embed="rId3"/>
          <a:srcRect/>
          <a:stretch>
            <a:fillRect/>
          </a:stretch>
        </p:blipFill>
        <p:spPr bwMode="auto">
          <a:xfrm>
            <a:off x="928662" y="2571744"/>
            <a:ext cx="3571900" cy="2928958"/>
          </a:xfrm>
          <a:prstGeom prst="rect">
            <a:avLst/>
          </a:prstGeom>
          <a:noFill/>
        </p:spPr>
      </p:pic>
      <p:pic>
        <p:nvPicPr>
          <p:cNvPr id="1028" name="Picture 4" descr="D:\Марина\ПОДГОТОВКА ОЛИМПИАДА\Художники Волгоградской области\Волгоград\М.Прокопенко. Летний день на Хопре.jpg"/>
          <p:cNvPicPr>
            <a:picLocks noChangeAspect="1" noChangeArrowheads="1"/>
          </p:cNvPicPr>
          <p:nvPr/>
        </p:nvPicPr>
        <p:blipFill>
          <a:blip r:embed="rId4" cstate="print"/>
          <a:srcRect/>
          <a:stretch>
            <a:fillRect/>
          </a:stretch>
        </p:blipFill>
        <p:spPr bwMode="auto">
          <a:xfrm>
            <a:off x="4286248" y="0"/>
            <a:ext cx="3244464" cy="25003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0" fill="hold"/>
                                        <p:tgtEl>
                                          <p:spTgt spid="1027"/>
                                        </p:tgtEl>
                                        <p:attrNameLst>
                                          <p:attrName>ppt_x</p:attrName>
                                        </p:attrNameLst>
                                      </p:cBhvr>
                                      <p:tavLst>
                                        <p:tav tm="0">
                                          <p:val>
                                            <p:strVal val="#ppt_x"/>
                                          </p:val>
                                        </p:tav>
                                        <p:tav tm="100000">
                                          <p:val>
                                            <p:strVal val="#ppt_x"/>
                                          </p:val>
                                        </p:tav>
                                      </p:tavLst>
                                    </p:anim>
                                    <p:anim calcmode="lin" valueType="num">
                                      <p:cBhvr additive="base">
                                        <p:cTn id="8" dur="5000" fill="hold"/>
                                        <p:tgtEl>
                                          <p:spTgt spid="1027"/>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4" presetClass="entr" presetSubtype="16"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ox(in)">
                                      <p:cBhvr>
                                        <p:cTn id="12" dur="5000"/>
                                        <p:tgtEl>
                                          <p:spTgt spid="1026"/>
                                        </p:tgtEl>
                                      </p:cBhvr>
                                    </p:animEffect>
                                  </p:childTnLst>
                                </p:cTn>
                              </p:par>
                            </p:childTnLst>
                          </p:cTn>
                        </p:par>
                        <p:par>
                          <p:cTn id="13" fill="hold">
                            <p:stCondLst>
                              <p:cond delay="10000"/>
                            </p:stCondLst>
                            <p:childTnLst>
                              <p:par>
                                <p:cTn id="14" presetID="3" presetClass="entr" presetSubtype="10"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linds(horizontal)">
                                      <p:cBhvr>
                                        <p:cTn id="16" dur="5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0"/>
            <a:ext cx="7494110" cy="1285860"/>
          </a:xfrm>
        </p:spPr>
        <p:txBody>
          <a:bodyPr>
            <a:normAutofit/>
          </a:bodyPr>
          <a:lstStyle/>
          <a:p>
            <a:pPr algn="r"/>
            <a:r>
              <a:rPr lang="ru-RU" sz="1600" b="1" i="1" dirty="0" smtClean="0"/>
              <a:t>«Шагнуть вперед можно лишь тогда, когда нога отталкивается от чего-то, движение от ничего или из ничего невозможно!»  </a:t>
            </a:r>
            <a:br>
              <a:rPr lang="ru-RU" sz="1600" b="1" i="1" dirty="0" smtClean="0"/>
            </a:br>
            <a:r>
              <a:rPr lang="ru-RU" sz="1600" b="1" i="1" dirty="0" smtClean="0"/>
              <a:t>В.Белов</a:t>
            </a:r>
            <a:endParaRPr lang="ru-RU" sz="1600" b="1" i="1" dirty="0"/>
          </a:p>
        </p:txBody>
      </p:sp>
      <p:sp>
        <p:nvSpPr>
          <p:cNvPr id="3" name="Содержимое 2"/>
          <p:cNvSpPr>
            <a:spLocks noGrp="1"/>
          </p:cNvSpPr>
          <p:nvPr>
            <p:ph sz="half" idx="1"/>
          </p:nvPr>
        </p:nvSpPr>
        <p:spPr>
          <a:xfrm>
            <a:off x="857224" y="1357298"/>
            <a:ext cx="4235984" cy="4830142"/>
          </a:xfrm>
        </p:spPr>
        <p:txBody>
          <a:bodyPr>
            <a:normAutofit/>
          </a:bodyPr>
          <a:lstStyle/>
          <a:p>
            <a:pPr algn="just"/>
            <a:r>
              <a:rPr lang="ru-RU" sz="1600" dirty="0" smtClean="0"/>
              <a:t>Народный календарь имеет  многовековую историю, сохранились и дошли до наших дней из глубокой старины приметы и обычаи, вобравшие в себя лучшие национальные традиции. </a:t>
            </a:r>
          </a:p>
          <a:p>
            <a:pPr algn="just"/>
            <a:r>
              <a:rPr lang="ru-RU" sz="1600" dirty="0" smtClean="0"/>
              <a:t>Через изобразительное творчество проходит знакомство детей с народным календарем. Почему через изобразительную деятельность? </a:t>
            </a:r>
          </a:p>
          <a:p>
            <a:pPr algn="just"/>
            <a:r>
              <a:rPr lang="ru-RU" sz="1600" dirty="0" smtClean="0"/>
              <a:t>Потому что «творчество» определяется, как деятельность, в результате которой ребенок создает новое, оригинальное, проявляя воображение, реализуя свой замысел.</a:t>
            </a:r>
          </a:p>
          <a:p>
            <a:pPr algn="just"/>
            <a:r>
              <a:rPr lang="ru-RU" sz="1600" dirty="0" smtClean="0"/>
              <a:t>Потому что тематика рисования используется для работы с дневником наблюдений за природой.</a:t>
            </a:r>
            <a:endParaRPr lang="ru-RU" sz="1600" dirty="0"/>
          </a:p>
        </p:txBody>
      </p:sp>
      <p:pic>
        <p:nvPicPr>
          <p:cNvPr id="1026" name="Picture 2"/>
          <p:cNvPicPr>
            <a:picLocks noGrp="1" noChangeAspect="1" noChangeArrowheads="1"/>
          </p:cNvPicPr>
          <p:nvPr>
            <p:ph sz="half" idx="2"/>
          </p:nvPr>
        </p:nvPicPr>
        <p:blipFill>
          <a:blip r:embed="rId2"/>
          <a:srcRect/>
          <a:stretch>
            <a:fillRect/>
          </a:stretch>
        </p:blipFill>
        <p:spPr bwMode="auto">
          <a:xfrm>
            <a:off x="5500693" y="1214421"/>
            <a:ext cx="3200423" cy="2286017"/>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5182862" y="3143248"/>
            <a:ext cx="3611900" cy="250033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linds(vertical)">
                                      <p:cBhvr>
                                        <p:cTn id="7" dur="5000"/>
                                        <p:tgtEl>
                                          <p:spTgt spid="1027"/>
                                        </p:tgtEl>
                                      </p:cBhvr>
                                    </p:animEffect>
                                  </p:childTnLst>
                                </p:cTn>
                              </p:par>
                            </p:childTnLst>
                          </p:cTn>
                        </p:par>
                        <p:par>
                          <p:cTn id="8" fill="hold">
                            <p:stCondLst>
                              <p:cond delay="5000"/>
                            </p:stCondLst>
                            <p:childTnLst>
                              <p:par>
                                <p:cTn id="9" presetID="3"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linds(horizontal)">
                                      <p:cBhvr>
                                        <p:cTn id="11" dur="3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857224" y="0"/>
            <a:ext cx="8076464" cy="1214422"/>
          </a:xfrm>
        </p:spPr>
        <p:txBody>
          <a:bodyPr>
            <a:normAutofit/>
          </a:bodyPr>
          <a:lstStyle/>
          <a:p>
            <a:r>
              <a:rPr lang="ru-RU" sz="1400" b="1" dirty="0" smtClean="0"/>
              <a:t>Отобрала  в народном календаре те дни, приметы которых доступны пониманию дошкольников. Дни народного календаря посвящены памяти того или иного святого, тому чем занимались наши предки в эти дни года  (какую работу заканчивали в поле, саду, огороде), какие происходили изменения в природе.</a:t>
            </a:r>
            <a:endParaRPr lang="ru-RU" sz="1400" b="1" dirty="0"/>
          </a:p>
        </p:txBody>
      </p:sp>
      <p:pic>
        <p:nvPicPr>
          <p:cNvPr id="2053" name="Picture 5" descr="D:\Сканер\SWScan0022400047.jpg"/>
          <p:cNvPicPr>
            <a:picLocks noChangeAspect="1" noChangeArrowheads="1"/>
          </p:cNvPicPr>
          <p:nvPr/>
        </p:nvPicPr>
        <p:blipFill>
          <a:blip r:embed="rId2"/>
          <a:srcRect/>
          <a:stretch>
            <a:fillRect/>
          </a:stretch>
        </p:blipFill>
        <p:spPr bwMode="auto">
          <a:xfrm>
            <a:off x="0" y="1033517"/>
            <a:ext cx="9144000" cy="5795349"/>
          </a:xfrm>
          <a:prstGeom prst="rect">
            <a:avLst/>
          </a:prstGeom>
          <a:noFill/>
        </p:spPr>
      </p:pic>
      <p:pic>
        <p:nvPicPr>
          <p:cNvPr id="2056" name="Picture 8"/>
          <p:cNvPicPr>
            <a:picLocks noChangeAspect="1" noChangeArrowheads="1"/>
          </p:cNvPicPr>
          <p:nvPr/>
        </p:nvPicPr>
        <p:blipFill>
          <a:blip r:embed="rId3"/>
          <a:srcRect/>
          <a:stretch>
            <a:fillRect/>
          </a:stretch>
        </p:blipFill>
        <p:spPr bwMode="auto">
          <a:xfrm>
            <a:off x="345033" y="1142985"/>
            <a:ext cx="8656123" cy="5556640"/>
          </a:xfrm>
          <a:prstGeom prst="rect">
            <a:avLst/>
          </a:prstGeom>
          <a:noFill/>
          <a:ln w="9525">
            <a:noFill/>
            <a:miter lim="800000"/>
            <a:headEnd/>
            <a:tailEnd/>
          </a:ln>
          <a:effectLst/>
        </p:spPr>
      </p:pic>
      <p:pic>
        <p:nvPicPr>
          <p:cNvPr id="2057" name="Picture 9"/>
          <p:cNvPicPr>
            <a:picLocks noChangeAspect="1" noChangeArrowheads="1"/>
          </p:cNvPicPr>
          <p:nvPr/>
        </p:nvPicPr>
        <p:blipFill>
          <a:blip r:embed="rId4"/>
          <a:srcRect/>
          <a:stretch>
            <a:fillRect/>
          </a:stretch>
        </p:blipFill>
        <p:spPr bwMode="auto">
          <a:xfrm>
            <a:off x="0" y="1214422"/>
            <a:ext cx="9144000" cy="564357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blinds(horizontal)">
                                      <p:cBhvr>
                                        <p:cTn id="7" dur="30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blinds(horizontal)">
                                      <p:cBhvr>
                                        <p:cTn id="12" dur="2000"/>
                                        <p:tgtEl>
                                          <p:spTgt spid="205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57"/>
                                        </p:tgtEl>
                                        <p:attrNameLst>
                                          <p:attrName>style.visibility</p:attrName>
                                        </p:attrNameLst>
                                      </p:cBhvr>
                                      <p:to>
                                        <p:strVal val="visible"/>
                                      </p:to>
                                    </p:set>
                                    <p:animEffect transition="in" filter="blinds(horizontal)">
                                      <p:cBhvr>
                                        <p:cTn id="17" dur="30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1"/>
          </p:nvPr>
        </p:nvSpPr>
        <p:spPr>
          <a:xfrm>
            <a:off x="785786" y="0"/>
            <a:ext cx="4357718" cy="6858000"/>
          </a:xfrm>
        </p:spPr>
        <p:txBody>
          <a:bodyPr>
            <a:normAutofit/>
          </a:bodyPr>
          <a:lstStyle/>
          <a:p>
            <a:r>
              <a:rPr lang="ru-RU" sz="1600" dirty="0" smtClean="0"/>
              <a:t>Опираясь на сведения из народного календаря , можно рассматривать и повторять и закреплять такие   темы: «Домашние и дикие животные», «Перелетные и зимующие птицы», «Времена года», «Овощи и фрукты», «Злаки», «Цветы», «Ягоды», «Грибы». </a:t>
            </a:r>
          </a:p>
          <a:p>
            <a:r>
              <a:rPr lang="ru-RU" sz="1600" dirty="0" smtClean="0"/>
              <a:t>Я возвращаюсь к этим темам в течение года не один раз. Работу с детьми провожу в конкретные дни или ближайшие по народному календарю.</a:t>
            </a:r>
          </a:p>
          <a:p>
            <a:r>
              <a:rPr lang="ru-RU" sz="1600" dirty="0" smtClean="0"/>
              <a:t>Например, 23 сентября, на Петра и Павла – рябинников, рассказываю детям о том, что наши предки начинали собирать рябину, но часть ее оставляли на кусту – на пропитание зимующим птицам. Рисуя веточку рябины  дети вспоминают как они наблюдали ее на прогулке, определяют особенности внешнего вида, решают как красиво расположить рисунок на листе тонированной бумаги. Чтобы ягода получилась как живая дети предлагают на каждую ягодку поставить черную точку.</a:t>
            </a:r>
            <a:endParaRPr lang="ru-RU" sz="1600" dirty="0"/>
          </a:p>
        </p:txBody>
      </p:sp>
      <p:pic>
        <p:nvPicPr>
          <p:cNvPr id="1026" name="Picture 2" descr="D:\Марина\фотографии\наблюдение рябины\P1020849.JPG"/>
          <p:cNvPicPr>
            <a:picLocks noGrp="1" noChangeAspect="1" noChangeArrowheads="1"/>
          </p:cNvPicPr>
          <p:nvPr>
            <p:ph sz="half" idx="2"/>
          </p:nvPr>
        </p:nvPicPr>
        <p:blipFill>
          <a:blip r:embed="rId2" cstate="print"/>
          <a:srcRect/>
          <a:stretch>
            <a:fillRect/>
          </a:stretch>
        </p:blipFill>
        <p:spPr bwMode="auto">
          <a:xfrm>
            <a:off x="5143504" y="285728"/>
            <a:ext cx="3657600" cy="2743200"/>
          </a:xfrm>
          <a:prstGeom prst="rect">
            <a:avLst/>
          </a:prstGeom>
          <a:ln>
            <a:noFill/>
          </a:ln>
          <a:effectLst>
            <a:softEdge rad="112500"/>
          </a:effectLst>
        </p:spPr>
      </p:pic>
      <p:pic>
        <p:nvPicPr>
          <p:cNvPr id="1027" name="Picture 3" descr="D:\Сканер\SWScan0022400053.jpg"/>
          <p:cNvPicPr>
            <a:picLocks noChangeAspect="1" noChangeArrowheads="1"/>
          </p:cNvPicPr>
          <p:nvPr/>
        </p:nvPicPr>
        <p:blipFill>
          <a:blip r:embed="rId3" cstate="print"/>
          <a:srcRect/>
          <a:stretch>
            <a:fillRect/>
          </a:stretch>
        </p:blipFill>
        <p:spPr bwMode="auto">
          <a:xfrm rot="16200000">
            <a:off x="5865787" y="2562454"/>
            <a:ext cx="2622957" cy="3784544"/>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0" fill="hold"/>
                                        <p:tgtEl>
                                          <p:spTgt spid="1026"/>
                                        </p:tgtEl>
                                        <p:attrNameLst>
                                          <p:attrName>ppt_x</p:attrName>
                                        </p:attrNameLst>
                                      </p:cBhvr>
                                      <p:tavLst>
                                        <p:tav tm="0">
                                          <p:val>
                                            <p:strVal val="#ppt_x"/>
                                          </p:val>
                                        </p:tav>
                                        <p:tav tm="100000">
                                          <p:val>
                                            <p:strVal val="#ppt_x"/>
                                          </p:val>
                                        </p:tav>
                                      </p:tavLst>
                                    </p:anim>
                                    <p:anim calcmode="lin" valueType="num">
                                      <p:cBhvr additive="base">
                                        <p:cTn id="8" dur="5000" fill="hold"/>
                                        <p:tgtEl>
                                          <p:spTgt spid="1026"/>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7" presetClass="entr" presetSubtype="4" fill="hold" nodeType="after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additive="base">
                                        <p:cTn id="12" dur="5000" fill="hold"/>
                                        <p:tgtEl>
                                          <p:spTgt spid="1027"/>
                                        </p:tgtEl>
                                        <p:attrNameLst>
                                          <p:attrName>ppt_x</p:attrName>
                                        </p:attrNameLst>
                                      </p:cBhvr>
                                      <p:tavLst>
                                        <p:tav tm="0">
                                          <p:val>
                                            <p:strVal val="#ppt_x"/>
                                          </p:val>
                                        </p:tav>
                                        <p:tav tm="100000">
                                          <p:val>
                                            <p:strVal val="#ppt_x"/>
                                          </p:val>
                                        </p:tav>
                                      </p:tavLst>
                                    </p:anim>
                                    <p:anim calcmode="lin" valueType="num">
                                      <p:cBhvr additive="base">
                                        <p:cTn id="13" dur="50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857224" y="0"/>
            <a:ext cx="4235984" cy="6858000"/>
          </a:xfrm>
        </p:spPr>
        <p:txBody>
          <a:bodyPr>
            <a:normAutofit/>
          </a:bodyPr>
          <a:lstStyle/>
          <a:p>
            <a:r>
              <a:rPr lang="ru-RU" sz="1600" dirty="0" smtClean="0"/>
              <a:t>Ведя с детьми разговор  о перелетных и зимующих птицах  можно рассказать о предстоящей бескормице, подтвердить эти сведения 12 ноября, в день </a:t>
            </a:r>
            <a:r>
              <a:rPr lang="ru-RU" sz="1600" dirty="0" err="1" smtClean="0"/>
              <a:t>Зиновия-синичника</a:t>
            </a:r>
            <a:r>
              <a:rPr lang="ru-RU" sz="1600" dirty="0" smtClean="0"/>
              <a:t>. </a:t>
            </a:r>
          </a:p>
          <a:p>
            <a:r>
              <a:rPr lang="ru-RU" sz="1600" dirty="0" smtClean="0"/>
              <a:t>В последующие соответствующие дни вести с ребятами разговор о зимующих птицах, а к разговору о перелетных вернуться весной 17 марта на </a:t>
            </a:r>
            <a:r>
              <a:rPr lang="ru-RU" sz="1600" dirty="0" err="1" smtClean="0"/>
              <a:t>Герасима-грачевника</a:t>
            </a:r>
            <a:r>
              <a:rPr lang="ru-RU" sz="1600" dirty="0" smtClean="0"/>
              <a:t>; 22 марта на Сороки.</a:t>
            </a:r>
            <a:endParaRPr lang="ru-RU" sz="1600" dirty="0"/>
          </a:p>
        </p:txBody>
      </p:sp>
      <p:pic>
        <p:nvPicPr>
          <p:cNvPr id="2050" name="Picture 2" descr="D:\Марина\фотографии\день открытых дверей 2011ноябрь\P1030268.JPG"/>
          <p:cNvPicPr>
            <a:picLocks noGrp="1" noChangeAspect="1" noChangeArrowheads="1"/>
          </p:cNvPicPr>
          <p:nvPr>
            <p:ph sz="half" idx="2"/>
          </p:nvPr>
        </p:nvPicPr>
        <p:blipFill>
          <a:blip r:embed="rId2" cstate="print"/>
          <a:srcRect/>
          <a:stretch>
            <a:fillRect/>
          </a:stretch>
        </p:blipFill>
        <p:spPr bwMode="auto">
          <a:xfrm>
            <a:off x="-9582" y="2571744"/>
            <a:ext cx="3524274" cy="2643206"/>
          </a:xfrm>
          <a:prstGeom prst="rect">
            <a:avLst/>
          </a:prstGeom>
          <a:ln>
            <a:noFill/>
          </a:ln>
          <a:effectLst>
            <a:softEdge rad="112500"/>
          </a:effectLst>
        </p:spPr>
      </p:pic>
      <p:pic>
        <p:nvPicPr>
          <p:cNvPr id="2051" name="Picture 3" descr="D:\Марина\фотографии\день открытых дверей 2011ноябрь\P1030274.JPG"/>
          <p:cNvPicPr>
            <a:picLocks noChangeAspect="1" noChangeArrowheads="1"/>
          </p:cNvPicPr>
          <p:nvPr/>
        </p:nvPicPr>
        <p:blipFill>
          <a:blip r:embed="rId3" cstate="print"/>
          <a:srcRect/>
          <a:stretch>
            <a:fillRect/>
          </a:stretch>
        </p:blipFill>
        <p:spPr bwMode="auto">
          <a:xfrm>
            <a:off x="1714480" y="3929066"/>
            <a:ext cx="3905468" cy="2928934"/>
          </a:xfrm>
          <a:prstGeom prst="rect">
            <a:avLst/>
          </a:prstGeom>
          <a:ln>
            <a:noFill/>
          </a:ln>
          <a:effectLst>
            <a:softEdge rad="112500"/>
          </a:effectLst>
        </p:spPr>
      </p:pic>
      <p:pic>
        <p:nvPicPr>
          <p:cNvPr id="2052" name="Picture 4" descr="D:\Марина\фотографии\день открытых дверей 2011ноябрь\P1030275.JPG"/>
          <p:cNvPicPr>
            <a:picLocks noChangeAspect="1" noChangeArrowheads="1"/>
          </p:cNvPicPr>
          <p:nvPr/>
        </p:nvPicPr>
        <p:blipFill>
          <a:blip r:embed="rId4" cstate="print"/>
          <a:srcRect/>
          <a:stretch>
            <a:fillRect/>
          </a:stretch>
        </p:blipFill>
        <p:spPr bwMode="auto">
          <a:xfrm>
            <a:off x="4214810" y="2428868"/>
            <a:ext cx="3786214" cy="2839500"/>
          </a:xfrm>
          <a:prstGeom prst="rect">
            <a:avLst/>
          </a:prstGeom>
          <a:ln>
            <a:noFill/>
          </a:ln>
          <a:effectLst>
            <a:softEdge rad="112500"/>
          </a:effectLst>
        </p:spPr>
      </p:pic>
      <p:pic>
        <p:nvPicPr>
          <p:cNvPr id="2053" name="Picture 5" descr="D:\Марина\фотографии\день открытых дверей 2011ноябрь\P1030277.JPG"/>
          <p:cNvPicPr>
            <a:picLocks noChangeAspect="1" noChangeArrowheads="1"/>
          </p:cNvPicPr>
          <p:nvPr/>
        </p:nvPicPr>
        <p:blipFill>
          <a:blip r:embed="rId5" cstate="print"/>
          <a:srcRect/>
          <a:stretch>
            <a:fillRect/>
          </a:stretch>
        </p:blipFill>
        <p:spPr bwMode="auto">
          <a:xfrm>
            <a:off x="5072066" y="35872"/>
            <a:ext cx="3857652" cy="2893074"/>
          </a:xfrm>
          <a:prstGeom prst="rect">
            <a:avLst/>
          </a:prstGeom>
          <a:ln>
            <a:noFill/>
          </a:ln>
          <a:effectLst>
            <a:softEdge rad="112500"/>
          </a:effectLst>
        </p:spPr>
      </p:pic>
      <p:pic>
        <p:nvPicPr>
          <p:cNvPr id="2" name="Picture 2" descr="D:\Сканер\SWScan0022400051.jpg"/>
          <p:cNvPicPr>
            <a:picLocks noChangeAspect="1" noChangeArrowheads="1"/>
          </p:cNvPicPr>
          <p:nvPr/>
        </p:nvPicPr>
        <p:blipFill>
          <a:blip r:embed="rId6" cstate="print"/>
          <a:srcRect/>
          <a:stretch>
            <a:fillRect/>
          </a:stretch>
        </p:blipFill>
        <p:spPr bwMode="auto">
          <a:xfrm rot="16200000">
            <a:off x="6321819" y="4250924"/>
            <a:ext cx="2143140" cy="307100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0" fill="hold"/>
                                        <p:tgtEl>
                                          <p:spTgt spid="2050"/>
                                        </p:tgtEl>
                                        <p:attrNameLst>
                                          <p:attrName>ppt_x</p:attrName>
                                        </p:attrNameLst>
                                      </p:cBhvr>
                                      <p:tavLst>
                                        <p:tav tm="0">
                                          <p:val>
                                            <p:strVal val="#ppt_x"/>
                                          </p:val>
                                        </p:tav>
                                        <p:tav tm="100000">
                                          <p:val>
                                            <p:strVal val="#ppt_x"/>
                                          </p:val>
                                        </p:tav>
                                      </p:tavLst>
                                    </p:anim>
                                    <p:anim calcmode="lin" valueType="num">
                                      <p:cBhvr additive="base">
                                        <p:cTn id="8" dur="50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8" presetClass="entr" presetSubtype="16" fill="hold" nodeType="after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diamond(in)">
                                      <p:cBhvr>
                                        <p:cTn id="12" dur="2000"/>
                                        <p:tgtEl>
                                          <p:spTgt spid="2051"/>
                                        </p:tgtEl>
                                      </p:cBhvr>
                                    </p:animEffect>
                                  </p:childTnLst>
                                </p:cTn>
                              </p:par>
                            </p:childTnLst>
                          </p:cTn>
                        </p:par>
                        <p:par>
                          <p:cTn id="13" fill="hold">
                            <p:stCondLst>
                              <p:cond delay="7000"/>
                            </p:stCondLst>
                            <p:childTnLst>
                              <p:par>
                                <p:cTn id="14" presetID="3" presetClass="entr" presetSubtype="10" fill="hold" nodeType="after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blinds(horizontal)">
                                      <p:cBhvr>
                                        <p:cTn id="16" dur="3000"/>
                                        <p:tgtEl>
                                          <p:spTgt spid="2052"/>
                                        </p:tgtEl>
                                      </p:cBhvr>
                                    </p:animEffect>
                                  </p:childTnLst>
                                </p:cTn>
                              </p:par>
                            </p:childTnLst>
                          </p:cTn>
                        </p:par>
                        <p:par>
                          <p:cTn id="17" fill="hold">
                            <p:stCondLst>
                              <p:cond delay="10000"/>
                            </p:stCondLst>
                            <p:childTnLst>
                              <p:par>
                                <p:cTn id="18" presetID="4" presetClass="entr" presetSubtype="16" fill="hold" nodeType="afterEffect">
                                  <p:stCondLst>
                                    <p:cond delay="0"/>
                                  </p:stCondLst>
                                  <p:childTnLst>
                                    <p:set>
                                      <p:cBhvr>
                                        <p:cTn id="19" dur="1" fill="hold">
                                          <p:stCondLst>
                                            <p:cond delay="0"/>
                                          </p:stCondLst>
                                        </p:cTn>
                                        <p:tgtEl>
                                          <p:spTgt spid="2053"/>
                                        </p:tgtEl>
                                        <p:attrNameLst>
                                          <p:attrName>style.visibility</p:attrName>
                                        </p:attrNameLst>
                                      </p:cBhvr>
                                      <p:to>
                                        <p:strVal val="visible"/>
                                      </p:to>
                                    </p:set>
                                    <p:animEffect transition="in" filter="box(in)">
                                      <p:cBhvr>
                                        <p:cTn id="20" dur="3000"/>
                                        <p:tgtEl>
                                          <p:spTgt spid="2053"/>
                                        </p:tgtEl>
                                      </p:cBhvr>
                                    </p:animEffect>
                                  </p:childTnLst>
                                </p:cTn>
                              </p:par>
                            </p:childTnLst>
                          </p:cTn>
                        </p:par>
                        <p:par>
                          <p:cTn id="21" fill="hold">
                            <p:stCondLst>
                              <p:cond delay="13000"/>
                            </p:stCondLst>
                            <p:childTnLst>
                              <p:par>
                                <p:cTn id="22" presetID="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3000" fill="hold"/>
                                        <p:tgtEl>
                                          <p:spTgt spid="2"/>
                                        </p:tgtEl>
                                        <p:attrNameLst>
                                          <p:attrName>ppt_x</p:attrName>
                                        </p:attrNameLst>
                                      </p:cBhvr>
                                      <p:tavLst>
                                        <p:tav tm="0">
                                          <p:val>
                                            <p:strVal val="#ppt_x"/>
                                          </p:val>
                                        </p:tav>
                                        <p:tav tm="100000">
                                          <p:val>
                                            <p:strVal val="#ppt_x"/>
                                          </p:val>
                                        </p:tav>
                                      </p:tavLst>
                                    </p:anim>
                                    <p:anim calcmode="lin" valueType="num">
                                      <p:cBhvr additive="base">
                                        <p:cTn id="25"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571472" y="0"/>
            <a:ext cx="4071966" cy="6858000"/>
          </a:xfrm>
        </p:spPr>
        <p:txBody>
          <a:bodyPr>
            <a:normAutofit/>
          </a:bodyPr>
          <a:lstStyle/>
          <a:p>
            <a:pPr algn="just"/>
            <a:r>
              <a:rPr lang="ru-RU" sz="1600" dirty="0" smtClean="0"/>
              <a:t>Декоративное рисование осуществляю на основе ознакомления с декоративно-прикладным искусством. Развиваю чувство цвета при составлении узоров, учу детей ритмично располагать волнистые линии, завитки, цветы, ягоды, листья. Стараюсь чтобы дети сами придумывали узоры, передавали колорит росписи.</a:t>
            </a:r>
          </a:p>
          <a:p>
            <a:pPr algn="just"/>
            <a:r>
              <a:rPr lang="ru-RU" sz="1600" dirty="0" smtClean="0"/>
              <a:t>17 мая – день святой Пелагеи в этот день наши предки рубили деревья для выделки ложек. Тема занятия «Золотая хохлома», продолжаю знакомить детей с хохломской росписью и предлагаю детям расписать настоящие деревянные ложки: наносим фон(красный, желтый), наносим элементы узора ( цветы, листья, ягоды) простым карандашом, раскрашивание гуашью узора, покрытие лаком для дерева (воспитатель). Эти ложки мы используем на праздниках, музыкально-дидактических играх.</a:t>
            </a:r>
          </a:p>
        </p:txBody>
      </p:sp>
      <p:pic>
        <p:nvPicPr>
          <p:cNvPr id="1026" name="Picture 2" descr="D:\Марина\фотографии\фото\Безымянный8.tif"/>
          <p:cNvPicPr>
            <a:picLocks noGrp="1" noChangeAspect="1" noChangeArrowheads="1"/>
          </p:cNvPicPr>
          <p:nvPr>
            <p:ph sz="half" idx="2"/>
          </p:nvPr>
        </p:nvPicPr>
        <p:blipFill>
          <a:blip r:embed="rId2" cstate="print"/>
          <a:srcRect/>
          <a:stretch>
            <a:fillRect/>
          </a:stretch>
        </p:blipFill>
        <p:spPr bwMode="auto">
          <a:xfrm>
            <a:off x="6786578" y="928670"/>
            <a:ext cx="2000232" cy="2950988"/>
          </a:xfrm>
          <a:prstGeom prst="rect">
            <a:avLst/>
          </a:prstGeom>
          <a:ln>
            <a:noFill/>
          </a:ln>
          <a:effectLst>
            <a:softEdge rad="112500"/>
          </a:effectLst>
        </p:spPr>
      </p:pic>
      <p:pic>
        <p:nvPicPr>
          <p:cNvPr id="1028" name="Picture 4" descr="D:\Марина\фотографии\фото\Безымянный6.tif"/>
          <p:cNvPicPr>
            <a:picLocks noChangeAspect="1" noChangeArrowheads="1"/>
          </p:cNvPicPr>
          <p:nvPr/>
        </p:nvPicPr>
        <p:blipFill>
          <a:blip r:embed="rId3" cstate="print"/>
          <a:srcRect/>
          <a:stretch>
            <a:fillRect/>
          </a:stretch>
        </p:blipFill>
        <p:spPr bwMode="auto">
          <a:xfrm>
            <a:off x="5286380" y="3714752"/>
            <a:ext cx="3571868" cy="2357454"/>
          </a:xfrm>
          <a:prstGeom prst="rect">
            <a:avLst/>
          </a:prstGeom>
          <a:ln>
            <a:noFill/>
          </a:ln>
          <a:effectLst>
            <a:softEdge rad="112500"/>
          </a:effectLst>
        </p:spPr>
      </p:pic>
      <p:pic>
        <p:nvPicPr>
          <p:cNvPr id="1029" name="Picture 5" descr="D:\Марина\фотографии\фото\фото для презентации 031.jpg"/>
          <p:cNvPicPr>
            <a:picLocks noChangeAspect="1" noChangeArrowheads="1"/>
          </p:cNvPicPr>
          <p:nvPr/>
        </p:nvPicPr>
        <p:blipFill>
          <a:blip r:embed="rId4" cstate="print"/>
          <a:srcRect/>
          <a:stretch>
            <a:fillRect/>
          </a:stretch>
        </p:blipFill>
        <p:spPr bwMode="auto">
          <a:xfrm>
            <a:off x="4714876" y="0"/>
            <a:ext cx="2062989" cy="314324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linds(vertical)">
                                      <p:cBhvr>
                                        <p:cTn id="7" dur="5000"/>
                                        <p:tgtEl>
                                          <p:spTgt spid="1029"/>
                                        </p:tgtEl>
                                      </p:cBhvr>
                                    </p:animEffect>
                                  </p:childTnLst>
                                </p:cTn>
                              </p:par>
                            </p:childTnLst>
                          </p:cTn>
                        </p:par>
                        <p:par>
                          <p:cTn id="8" fill="hold">
                            <p:stCondLst>
                              <p:cond delay="5000"/>
                            </p:stCondLst>
                            <p:childTnLst>
                              <p:par>
                                <p:cTn id="9" presetID="3"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linds(horizontal)">
                                      <p:cBhvr>
                                        <p:cTn id="11" dur="3000"/>
                                        <p:tgtEl>
                                          <p:spTgt spid="1026"/>
                                        </p:tgtEl>
                                      </p:cBhvr>
                                    </p:animEffect>
                                  </p:childTnLst>
                                </p:cTn>
                              </p:par>
                            </p:childTnLst>
                          </p:cTn>
                        </p:par>
                        <p:par>
                          <p:cTn id="12" fill="hold">
                            <p:stCondLst>
                              <p:cond delay="8000"/>
                            </p:stCondLst>
                            <p:childTnLst>
                              <p:par>
                                <p:cTn id="13" presetID="4" presetClass="entr" presetSubtype="16"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ox(in)">
                                      <p:cBhvr>
                                        <p:cTn id="15" dur="5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615</TotalTime>
  <Words>1012</Words>
  <Application>Microsoft Office PowerPoint</Application>
  <PresentationFormat>Экран (4:3)</PresentationFormat>
  <Paragraphs>42</Paragraphs>
  <Slides>14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Солнцестояние</vt:lpstr>
      <vt:lpstr>МОУ детский сад № 289  Красноармейский район г. Волгоград  Развитие художественно-творческих способностей детей старшего дошкольного возраста через ознакомление с народным календарем. Опыт работы воспитателя  1 квалификационной категории Ивановой Н.А.  МОУ детского сада № 289  </vt:lpstr>
      <vt:lpstr>Слайд 2</vt:lpstr>
      <vt:lpstr>Слайд 3</vt:lpstr>
      <vt:lpstr>Слайд 4</vt:lpstr>
      <vt:lpstr>«Шагнуть вперед можно лишь тогда, когда нога отталкивается от чего-то, движение от ничего или из ничего невозможно!»   В.Белов</vt:lpstr>
      <vt:lpstr>Отобрала  в народном календаре те дни, приметы которых доступны пониманию дошкольников. Дни народного календаря посвящены памяти того или иного святого, тому чем занимались наши предки в эти дни года  (какую работу заканчивали в поле, саду, огороде), какие происходили изменения в природе.</vt:lpstr>
      <vt:lpstr>Слайд 7</vt:lpstr>
      <vt:lpstr>Слайд 8</vt:lpstr>
      <vt:lpstr>Слайд 9</vt:lpstr>
      <vt:lpstr>Слайд 10</vt:lpstr>
      <vt:lpstr>Слайд 11</vt:lpstr>
      <vt:lpstr>Слайд 12</vt:lpstr>
      <vt:lpstr>Слайд 13</vt:lpstr>
      <vt:lpstr>Спасибо за внимание!</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Развитие художественно-творческих способностей детей старшего дошкольного возраста через ознакомление с народным календарем.</dc:title>
  <dc:creator>Admin</dc:creator>
  <cp:lastModifiedBy>Admin</cp:lastModifiedBy>
  <cp:revision>71</cp:revision>
  <dcterms:created xsi:type="dcterms:W3CDTF">2012-12-03T09:03:47Z</dcterms:created>
  <dcterms:modified xsi:type="dcterms:W3CDTF">2013-02-04T12:16:50Z</dcterms:modified>
</cp:coreProperties>
</file>